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73" r:id="rId5"/>
    <p:sldId id="274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90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8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676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F8995-E93D-2485-688E-C81005960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31B52F-B521-0E07-BCC6-8B15D17A65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C76B3B-0CFF-CFEE-11EF-76A3CD8F8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5ED7C-D64D-CBA0-1E79-BC4FA5F174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21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7F8E-3B9E-37C9-8EAA-F902EE96B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C4804F-7137-7054-C1EB-7E8D4F4689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5115E6-1A6D-FF96-60AE-04CF28BEF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5F1BD-C0D5-086F-6D2D-5B9A29E706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21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38.jp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/mnt/data/az_assets/al_zaki_broucher.jpg"/>
          <p:cNvPicPr>
            <a:picLocks noChangeAspect="1"/>
          </p:cNvPicPr>
          <p:nvPr/>
        </p:nvPicPr>
        <p:blipFill>
          <a:blip r:embed="rId3"/>
          <a:srcRect l="1312" r="1312"/>
          <a:stretch/>
        </p:blipFill>
        <p:spPr>
          <a:xfrm>
            <a:off x="5916168" y="0"/>
            <a:ext cx="6275527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5897880" cy="6858000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5852160" y="0"/>
            <a:ext cx="36576" cy="6858000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1" descr="/mnt/data/az_assets/logo_stri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347472"/>
            <a:ext cx="5303520" cy="11978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8368" y="1965960"/>
            <a:ext cx="4937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COMPANY PROFILE &amp;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 CATALOGUE</a:t>
            </a:r>
            <a:endParaRPr lang="en-US" sz="3200" dirty="0"/>
          </a:p>
        </p:txBody>
      </p:sp>
      <p:sp>
        <p:nvSpPr>
          <p:cNvPr id="8" name="Text 4"/>
          <p:cNvSpPr/>
          <p:nvPr/>
        </p:nvSpPr>
        <p:spPr>
          <a:xfrm>
            <a:off x="685800" y="3218688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BDEFFF"/>
                </a:solidFill>
              </a:rPr>
              <a:t>Engineering Solutions • Industrial Trading • Technical Supply</a:t>
            </a:r>
            <a:endParaRPr lang="en-US" sz="1250" dirty="0"/>
          </a:p>
        </p:txBody>
      </p:sp>
      <p:sp>
        <p:nvSpPr>
          <p:cNvPr id="9" name="Shape 5"/>
          <p:cNvSpPr/>
          <p:nvPr/>
        </p:nvSpPr>
        <p:spPr>
          <a:xfrm>
            <a:off x="685800" y="3566160"/>
            <a:ext cx="2011680" cy="36576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685800" y="3803904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20" b="1" dirty="0">
                <a:solidFill>
                  <a:srgbClr val="FFFFFF"/>
                </a:solidFill>
              </a:rPr>
              <a:t>Reliable Quality. Trusted Solutions. Built for Saudi Arabia.</a:t>
            </a:r>
            <a:endParaRPr lang="en-US" sz="1420" dirty="0"/>
          </a:p>
        </p:txBody>
      </p:sp>
      <p:sp>
        <p:nvSpPr>
          <p:cNvPr id="11" name="Text 7"/>
          <p:cNvSpPr/>
          <p:nvPr/>
        </p:nvSpPr>
        <p:spPr>
          <a:xfrm>
            <a:off x="685800" y="4315968"/>
            <a:ext cx="4846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7F6FF"/>
                </a:solidFill>
              </a:rPr>
              <a:t>Founded 2003  |  C.R. 2051242658  |  Al Khobar, Saudi Arabia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685800" y="5074920"/>
            <a:ext cx="4892040" cy="960120"/>
          </a:xfrm>
          <a:prstGeom prst="roundRect">
            <a:avLst>
              <a:gd name="adj" fmla="val 9524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914400" y="5257800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</a:rPr>
              <a:t>For RFQs: share product, specification/grade, quantity, delivery destination, and required documents.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914400" y="5605272"/>
            <a:ext cx="4434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BDEFFF"/>
                </a:solidFill>
              </a:rPr>
              <a:t>sales@zakienergetictrading.com  |  +966 53 352 2867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Mechanical Components, Fittings &amp; Valves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Air fittings, valves, pipe fittings, tank mountings, gauges and plant accessories.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09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az_assets/a_clean_studio_product_photography_scene_on_a_ligh_batch_1.jpg"/>
          <p:cNvPicPr>
            <a:picLocks noChangeAspect="1"/>
          </p:cNvPicPr>
          <p:nvPr/>
        </p:nvPicPr>
        <p:blipFill>
          <a:blip r:embed="rId4"/>
          <a:srcRect l="6159" r="6159"/>
          <a:stretch/>
        </p:blipFill>
        <p:spPr>
          <a:xfrm>
            <a:off x="713232" y="1819656"/>
            <a:ext cx="2212848" cy="18928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86384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1911096"/>
            <a:ext cx="182880" cy="1828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14984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16" name="Text 11"/>
          <p:cNvSpPr/>
          <p:nvPr/>
        </p:nvSpPr>
        <p:spPr>
          <a:xfrm>
            <a:off x="3081528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Air Fittings &amp; Tubing</a:t>
            </a:r>
            <a:endParaRPr lang="en-US" sz="1220" dirty="0"/>
          </a:p>
        </p:txBody>
      </p:sp>
      <p:sp>
        <p:nvSpPr>
          <p:cNvPr id="17" name="Text 12"/>
          <p:cNvSpPr/>
          <p:nvPr/>
        </p:nvSpPr>
        <p:spPr>
          <a:xfrm>
            <a:off x="3081528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Pneumatic connectors, elbows, tees, tubing, couplers and compressed-air accessories for workshops and plants.</a:t>
            </a:r>
            <a:endParaRPr lang="en-US" sz="780" dirty="0"/>
          </a:p>
        </p:txBody>
      </p:sp>
      <p:sp>
        <p:nvSpPr>
          <p:cNvPr id="18" name="Shape 13"/>
          <p:cNvSpPr/>
          <p:nvPr/>
        </p:nvSpPr>
        <p:spPr>
          <a:xfrm>
            <a:off x="3081528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4178808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Pneumatics</a:t>
            </a:r>
            <a:endParaRPr lang="en-US" sz="580" dirty="0"/>
          </a:p>
        </p:txBody>
      </p:sp>
      <p:sp>
        <p:nvSpPr>
          <p:cNvPr id="20" name="Shape 15"/>
          <p:cNvSpPr/>
          <p:nvPr/>
        </p:nvSpPr>
        <p:spPr>
          <a:xfrm>
            <a:off x="6391656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/mnt/data/az_assets/a_clean_studio_product_still_life_of_plumbing_indu_batch_10.jpg"/>
          <p:cNvPicPr>
            <a:picLocks noChangeAspect="1"/>
          </p:cNvPicPr>
          <p:nvPr/>
        </p:nvPicPr>
        <p:blipFill>
          <a:blip r:embed="rId5"/>
          <a:srcRect l="6159" r="6159"/>
          <a:stretch/>
        </p:blipFill>
        <p:spPr>
          <a:xfrm>
            <a:off x="6510528" y="1819656"/>
            <a:ext cx="2212848" cy="1892808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6583680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1911096"/>
            <a:ext cx="182880" cy="18288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812280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25" name="Text 18"/>
          <p:cNvSpPr/>
          <p:nvPr/>
        </p:nvSpPr>
        <p:spPr>
          <a:xfrm>
            <a:off x="8878824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Valves &amp; Pipe Fittings</a:t>
            </a:r>
            <a:endParaRPr lang="en-US" sz="1220" dirty="0"/>
          </a:p>
        </p:txBody>
      </p:sp>
      <p:sp>
        <p:nvSpPr>
          <p:cNvPr id="26" name="Text 19"/>
          <p:cNvSpPr/>
          <p:nvPr/>
        </p:nvSpPr>
        <p:spPr>
          <a:xfrm>
            <a:off x="8878824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Ball valves, gate valves, threaded fittings, flanges, adapters and general piping accessories.</a:t>
            </a:r>
            <a:endParaRPr lang="en-US" sz="780" dirty="0"/>
          </a:p>
        </p:txBody>
      </p:sp>
      <p:sp>
        <p:nvSpPr>
          <p:cNvPr id="27" name="Shape 20"/>
          <p:cNvSpPr/>
          <p:nvPr/>
        </p:nvSpPr>
        <p:spPr>
          <a:xfrm>
            <a:off x="8878824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1"/>
          <p:cNvSpPr/>
          <p:nvPr/>
        </p:nvSpPr>
        <p:spPr>
          <a:xfrm>
            <a:off x="9976104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Plant utilities</a:t>
            </a:r>
            <a:endParaRPr lang="en-US" sz="580" dirty="0"/>
          </a:p>
        </p:txBody>
      </p:sp>
      <p:sp>
        <p:nvSpPr>
          <p:cNvPr id="29" name="Shape 22"/>
          <p:cNvSpPr/>
          <p:nvPr/>
        </p:nvSpPr>
        <p:spPr>
          <a:xfrm>
            <a:off x="594360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 descr="/mnt/data/az_assets/a_clean_studio_product_still_life_a_collection_of_batch_8.jpg"/>
          <p:cNvPicPr>
            <a:picLocks noChangeAspect="1"/>
          </p:cNvPicPr>
          <p:nvPr/>
        </p:nvPicPr>
        <p:blipFill>
          <a:blip r:embed="rId6"/>
          <a:srcRect l="6159" r="6159"/>
          <a:stretch/>
        </p:blipFill>
        <p:spPr>
          <a:xfrm>
            <a:off x="713232" y="4261104"/>
            <a:ext cx="2212848" cy="1892808"/>
          </a:xfrm>
          <a:prstGeom prst="rect">
            <a:avLst/>
          </a:prstGeom>
        </p:spPr>
      </p:pic>
      <p:sp>
        <p:nvSpPr>
          <p:cNvPr id="31" name="Shape 23"/>
          <p:cNvSpPr/>
          <p:nvPr/>
        </p:nvSpPr>
        <p:spPr>
          <a:xfrm>
            <a:off x="786384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6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4352544"/>
            <a:ext cx="182880" cy="182880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1014984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34" name="Text 25"/>
          <p:cNvSpPr/>
          <p:nvPr/>
        </p:nvSpPr>
        <p:spPr>
          <a:xfrm>
            <a:off x="3081528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Pressure &amp; Temperature Gauges</a:t>
            </a:r>
            <a:endParaRPr lang="en-US" sz="1220" dirty="0"/>
          </a:p>
        </p:txBody>
      </p:sp>
      <p:sp>
        <p:nvSpPr>
          <p:cNvPr id="35" name="Text 26"/>
          <p:cNvSpPr/>
          <p:nvPr/>
        </p:nvSpPr>
        <p:spPr>
          <a:xfrm>
            <a:off x="3081528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Pressure gauges, temperature gauges and accessories for utility, HVAC and process monitoring.</a:t>
            </a:r>
            <a:endParaRPr lang="en-US" sz="780" dirty="0"/>
          </a:p>
        </p:txBody>
      </p:sp>
      <p:sp>
        <p:nvSpPr>
          <p:cNvPr id="36" name="Shape 27"/>
          <p:cNvSpPr/>
          <p:nvPr/>
        </p:nvSpPr>
        <p:spPr>
          <a:xfrm>
            <a:off x="3081528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8"/>
          <p:cNvSpPr/>
          <p:nvPr/>
        </p:nvSpPr>
        <p:spPr>
          <a:xfrm>
            <a:off x="4178808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Instrumentation</a:t>
            </a:r>
            <a:endParaRPr lang="en-US" sz="580" dirty="0"/>
          </a:p>
        </p:txBody>
      </p:sp>
      <p:sp>
        <p:nvSpPr>
          <p:cNvPr id="38" name="Shape 29"/>
          <p:cNvSpPr/>
          <p:nvPr/>
        </p:nvSpPr>
        <p:spPr>
          <a:xfrm>
            <a:off x="6391656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7" descr="/mnt/data/az_assets/a_clean_studio_product_photography_scene_of_variou_batch_4.jpg"/>
          <p:cNvPicPr>
            <a:picLocks noChangeAspect="1"/>
          </p:cNvPicPr>
          <p:nvPr/>
        </p:nvPicPr>
        <p:blipFill>
          <a:blip r:embed="rId7"/>
          <a:srcRect l="6159" r="6159"/>
          <a:stretch/>
        </p:blipFill>
        <p:spPr>
          <a:xfrm>
            <a:off x="6510528" y="4261104"/>
            <a:ext cx="2212848" cy="1892808"/>
          </a:xfrm>
          <a:prstGeom prst="rect">
            <a:avLst/>
          </a:prstGeom>
        </p:spPr>
      </p:pic>
      <p:sp>
        <p:nvSpPr>
          <p:cNvPr id="40" name="Shape 30"/>
          <p:cNvSpPr/>
          <p:nvPr/>
        </p:nvSpPr>
        <p:spPr>
          <a:xfrm>
            <a:off x="6583680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8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4352544"/>
            <a:ext cx="182880" cy="182880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6812280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43" name="Text 32"/>
          <p:cNvSpPr/>
          <p:nvPr/>
        </p:nvSpPr>
        <p:spPr>
          <a:xfrm>
            <a:off x="8878824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Tubes, Bars &amp; Mechanical Parts</a:t>
            </a:r>
            <a:endParaRPr lang="en-US" sz="1220" dirty="0"/>
          </a:p>
        </p:txBody>
      </p:sp>
      <p:sp>
        <p:nvSpPr>
          <p:cNvPr id="44" name="Text 33"/>
          <p:cNvSpPr/>
          <p:nvPr/>
        </p:nvSpPr>
        <p:spPr>
          <a:xfrm>
            <a:off x="8878824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Metal tubes, bars, machined components and mechanical consumables sourced to technical specification.</a:t>
            </a:r>
            <a:endParaRPr lang="en-US" sz="780" dirty="0"/>
          </a:p>
        </p:txBody>
      </p:sp>
      <p:sp>
        <p:nvSpPr>
          <p:cNvPr id="45" name="Shape 34"/>
          <p:cNvSpPr/>
          <p:nvPr/>
        </p:nvSpPr>
        <p:spPr>
          <a:xfrm>
            <a:off x="8878824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/>
          <p:cNvSpPr/>
          <p:nvPr/>
        </p:nvSpPr>
        <p:spPr>
          <a:xfrm>
            <a:off x="9976104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Mechanical supply</a:t>
            </a:r>
            <a:endParaRPr lang="en-US" sz="5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Automation, Instruments &amp; Measuring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Sensors, switches, transmitters, controllers, portable meters, scales and precision tools.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10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az_assets/a_clean_studio_product_photography_scene_a_light_batch_9.jpg"/>
          <p:cNvPicPr>
            <a:picLocks noChangeAspect="1"/>
          </p:cNvPicPr>
          <p:nvPr/>
        </p:nvPicPr>
        <p:blipFill>
          <a:blip r:embed="rId4"/>
          <a:srcRect l="6159" r="6159"/>
          <a:stretch/>
        </p:blipFill>
        <p:spPr>
          <a:xfrm>
            <a:off x="713232" y="1819656"/>
            <a:ext cx="2212848" cy="189280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081528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Sensors, Switches &amp; Transmitters</a:t>
            </a:r>
            <a:endParaRPr lang="en-US" sz="1220" dirty="0"/>
          </a:p>
        </p:txBody>
      </p:sp>
      <p:sp>
        <p:nvSpPr>
          <p:cNvPr id="17" name="Text 12"/>
          <p:cNvSpPr/>
          <p:nvPr/>
        </p:nvSpPr>
        <p:spPr>
          <a:xfrm>
            <a:off x="3081528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Temperature sensors, pressure switches, transmitters, controllers, relays, limit switches and control modules.</a:t>
            </a:r>
            <a:endParaRPr lang="en-US" sz="780" dirty="0"/>
          </a:p>
        </p:txBody>
      </p:sp>
      <p:sp>
        <p:nvSpPr>
          <p:cNvPr id="18" name="Shape 13"/>
          <p:cNvSpPr/>
          <p:nvPr/>
        </p:nvSpPr>
        <p:spPr>
          <a:xfrm>
            <a:off x="3081528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4178808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Automation components</a:t>
            </a:r>
            <a:endParaRPr lang="en-US" sz="580" dirty="0"/>
          </a:p>
        </p:txBody>
      </p:sp>
      <p:sp>
        <p:nvSpPr>
          <p:cNvPr id="20" name="Shape 15"/>
          <p:cNvSpPr/>
          <p:nvPr/>
        </p:nvSpPr>
        <p:spPr>
          <a:xfrm>
            <a:off x="6391656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/>
          <p:cNvPicPr>
            <a:picLocks noChangeAspect="1"/>
          </p:cNvPicPr>
          <p:nvPr/>
        </p:nvPicPr>
        <p:blipFill>
          <a:blip r:embed="rId5"/>
          <a:srcRect l="603" t="17061" r="2208" b="26206"/>
          <a:stretch>
            <a:fillRect/>
          </a:stretch>
        </p:blipFill>
        <p:spPr>
          <a:xfrm>
            <a:off x="6510528" y="1819656"/>
            <a:ext cx="2212848" cy="189280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812280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25" name="Text 18"/>
          <p:cNvSpPr/>
          <p:nvPr/>
        </p:nvSpPr>
        <p:spPr>
          <a:xfrm>
            <a:off x="8878824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Portable Meters &amp; Electrical Tools</a:t>
            </a:r>
            <a:endParaRPr lang="en-US" sz="1220" dirty="0"/>
          </a:p>
        </p:txBody>
      </p:sp>
      <p:sp>
        <p:nvSpPr>
          <p:cNvPr id="26" name="Text 19"/>
          <p:cNvSpPr/>
          <p:nvPr/>
        </p:nvSpPr>
        <p:spPr>
          <a:xfrm>
            <a:off x="8878824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Multimeters, clamp meters, thermal meters and portable instruments for maintenance and testing teams.</a:t>
            </a:r>
            <a:endParaRPr lang="en-US" sz="780" dirty="0"/>
          </a:p>
        </p:txBody>
      </p:sp>
      <p:sp>
        <p:nvSpPr>
          <p:cNvPr id="27" name="Shape 20"/>
          <p:cNvSpPr/>
          <p:nvPr/>
        </p:nvSpPr>
        <p:spPr>
          <a:xfrm>
            <a:off x="8878824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1"/>
          <p:cNvSpPr/>
          <p:nvPr/>
        </p:nvSpPr>
        <p:spPr>
          <a:xfrm>
            <a:off x="9976104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Meters &amp; tools</a:t>
            </a:r>
            <a:endParaRPr lang="en-US" sz="580" dirty="0"/>
          </a:p>
        </p:txBody>
      </p:sp>
      <p:sp>
        <p:nvSpPr>
          <p:cNvPr id="29" name="Shape 22"/>
          <p:cNvSpPr/>
          <p:nvPr/>
        </p:nvSpPr>
        <p:spPr>
          <a:xfrm>
            <a:off x="594360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/>
          <p:cNvPicPr>
            <a:picLocks noChangeAspect="1"/>
          </p:cNvPicPr>
          <p:nvPr/>
        </p:nvPicPr>
        <p:blipFill>
          <a:blip r:embed="rId6"/>
          <a:srcRect t="17326" b="14220"/>
          <a:stretch>
            <a:fillRect/>
          </a:stretch>
        </p:blipFill>
        <p:spPr>
          <a:xfrm>
            <a:off x="713232" y="4261104"/>
            <a:ext cx="2212848" cy="1892808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1014984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34" name="Text 25"/>
          <p:cNvSpPr/>
          <p:nvPr/>
        </p:nvSpPr>
        <p:spPr>
          <a:xfrm>
            <a:off x="3081528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Precise Measuring Instruments</a:t>
            </a:r>
            <a:endParaRPr lang="en-US" sz="1220" dirty="0"/>
          </a:p>
        </p:txBody>
      </p:sp>
      <p:sp>
        <p:nvSpPr>
          <p:cNvPr id="35" name="Text 26"/>
          <p:cNvSpPr/>
          <p:nvPr/>
        </p:nvSpPr>
        <p:spPr>
          <a:xfrm>
            <a:off x="3081528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Calipers, micrometers, dial indicators, balances and measuring accessories for inspection and QC.</a:t>
            </a:r>
            <a:endParaRPr lang="en-US" sz="780" dirty="0"/>
          </a:p>
        </p:txBody>
      </p:sp>
      <p:sp>
        <p:nvSpPr>
          <p:cNvPr id="36" name="Shape 27"/>
          <p:cNvSpPr/>
          <p:nvPr/>
        </p:nvSpPr>
        <p:spPr>
          <a:xfrm>
            <a:off x="3081528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8"/>
          <p:cNvSpPr/>
          <p:nvPr/>
        </p:nvSpPr>
        <p:spPr>
          <a:xfrm>
            <a:off x="4178808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Inspection &amp; QC</a:t>
            </a:r>
            <a:endParaRPr lang="en-US" sz="580" dirty="0"/>
          </a:p>
        </p:txBody>
      </p:sp>
      <p:sp>
        <p:nvSpPr>
          <p:cNvPr id="38" name="Shape 29"/>
          <p:cNvSpPr/>
          <p:nvPr/>
        </p:nvSpPr>
        <p:spPr>
          <a:xfrm>
            <a:off x="6391656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7"/>
          <p:cNvPicPr>
            <a:picLocks noChangeAspect="1"/>
          </p:cNvPicPr>
          <p:nvPr/>
        </p:nvPicPr>
        <p:blipFill>
          <a:blip r:embed="rId7"/>
          <a:srcRect l="-413" t="11630" r="413" b="25348"/>
          <a:stretch>
            <a:fillRect/>
          </a:stretch>
        </p:blipFill>
        <p:spPr>
          <a:xfrm>
            <a:off x="6510528" y="4261104"/>
            <a:ext cx="2212848" cy="1892808"/>
          </a:xfrm>
          <a:prstGeom prst="rect">
            <a:avLst/>
          </a:prstGeom>
        </p:spPr>
      </p:pic>
      <p:sp>
        <p:nvSpPr>
          <p:cNvPr id="43" name="Text 32"/>
          <p:cNvSpPr/>
          <p:nvPr/>
        </p:nvSpPr>
        <p:spPr>
          <a:xfrm>
            <a:off x="8878824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Analytical &amp; Optical Instruments</a:t>
            </a:r>
            <a:endParaRPr lang="en-US" sz="1220" dirty="0"/>
          </a:p>
        </p:txBody>
      </p:sp>
      <p:sp>
        <p:nvSpPr>
          <p:cNvPr id="44" name="Text 33"/>
          <p:cNvSpPr/>
          <p:nvPr/>
        </p:nvSpPr>
        <p:spPr>
          <a:xfrm>
            <a:off x="8878824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Microscopes, laboratory balances, optical measurement and analytical instruments matched to application needs.</a:t>
            </a:r>
            <a:endParaRPr lang="en-US" sz="780" dirty="0"/>
          </a:p>
        </p:txBody>
      </p:sp>
      <p:sp>
        <p:nvSpPr>
          <p:cNvPr id="45" name="Shape 34"/>
          <p:cNvSpPr/>
          <p:nvPr/>
        </p:nvSpPr>
        <p:spPr>
          <a:xfrm>
            <a:off x="8878824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/>
          <p:cNvSpPr/>
          <p:nvPr/>
        </p:nvSpPr>
        <p:spPr>
          <a:xfrm>
            <a:off x="9976104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Lab instruments</a:t>
            </a:r>
            <a:endParaRPr lang="en-US" sz="5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Fabrication &amp; Civil Works Support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Metal fabrication, machine foundations, civil work supply and fabricated industrial products.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11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/>
          <p:cNvPicPr>
            <a:picLocks noChangeAspect="1"/>
          </p:cNvPicPr>
          <p:nvPr/>
        </p:nvPicPr>
        <p:blipFill>
          <a:blip r:embed="rId4"/>
          <a:srcRect t="15773" b="15773"/>
          <a:stretch/>
        </p:blipFill>
        <p:spPr>
          <a:xfrm>
            <a:off x="713232" y="1819656"/>
            <a:ext cx="2212848" cy="189280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081528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Metal Fabrication Services</a:t>
            </a:r>
            <a:endParaRPr lang="en-US" sz="1220" dirty="0"/>
          </a:p>
        </p:txBody>
      </p:sp>
      <p:sp>
        <p:nvSpPr>
          <p:cNvPr id="17" name="Text 12"/>
          <p:cNvSpPr/>
          <p:nvPr/>
        </p:nvSpPr>
        <p:spPr>
          <a:xfrm>
            <a:off x="3081528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Fabricated frames, supports, brackets, custom steel components, welding and workshop coordination.</a:t>
            </a:r>
            <a:endParaRPr lang="en-US" sz="780" dirty="0"/>
          </a:p>
        </p:txBody>
      </p:sp>
      <p:sp>
        <p:nvSpPr>
          <p:cNvPr id="18" name="Shape 13"/>
          <p:cNvSpPr/>
          <p:nvPr/>
        </p:nvSpPr>
        <p:spPr>
          <a:xfrm>
            <a:off x="3081528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4178808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Fabrication support</a:t>
            </a:r>
            <a:endParaRPr lang="en-US" sz="580" dirty="0"/>
          </a:p>
        </p:txBody>
      </p:sp>
      <p:sp>
        <p:nvSpPr>
          <p:cNvPr id="20" name="Shape 15"/>
          <p:cNvSpPr/>
          <p:nvPr/>
        </p:nvSpPr>
        <p:spPr>
          <a:xfrm>
            <a:off x="6391656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/mnt/data/az_assets/a_wide_high_resolution_industrial_construction_si_batch_7.jpg"/>
          <p:cNvPicPr>
            <a:picLocks noChangeAspect="1"/>
          </p:cNvPicPr>
          <p:nvPr/>
        </p:nvPicPr>
        <p:blipFill>
          <a:blip r:embed="rId5"/>
          <a:srcRect l="6159" r="6159"/>
          <a:stretch/>
        </p:blipFill>
        <p:spPr>
          <a:xfrm>
            <a:off x="6510528" y="1819656"/>
            <a:ext cx="2212848" cy="1892808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6583680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1911096"/>
            <a:ext cx="182880" cy="18288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812280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25" name="Text 18"/>
          <p:cNvSpPr/>
          <p:nvPr/>
        </p:nvSpPr>
        <p:spPr>
          <a:xfrm>
            <a:off x="8878824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Civil Machine Foundations</a:t>
            </a:r>
            <a:endParaRPr lang="en-US" sz="1220" dirty="0"/>
          </a:p>
        </p:txBody>
      </p:sp>
      <p:sp>
        <p:nvSpPr>
          <p:cNvPr id="26" name="Text 19"/>
          <p:cNvSpPr/>
          <p:nvPr/>
        </p:nvSpPr>
        <p:spPr>
          <a:xfrm>
            <a:off x="8878824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Foundation accessories, base plates, anchor bolts, grout support and machinery installation supply coordination.</a:t>
            </a:r>
            <a:endParaRPr lang="en-US" sz="780" dirty="0"/>
          </a:p>
        </p:txBody>
      </p:sp>
      <p:sp>
        <p:nvSpPr>
          <p:cNvPr id="27" name="Shape 20"/>
          <p:cNvSpPr/>
          <p:nvPr/>
        </p:nvSpPr>
        <p:spPr>
          <a:xfrm>
            <a:off x="8878824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1"/>
          <p:cNvSpPr/>
          <p:nvPr/>
        </p:nvSpPr>
        <p:spPr>
          <a:xfrm>
            <a:off x="9976104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Civil works</a:t>
            </a:r>
            <a:endParaRPr lang="en-US" sz="580" dirty="0"/>
          </a:p>
        </p:txBody>
      </p:sp>
      <p:sp>
        <p:nvSpPr>
          <p:cNvPr id="29" name="Shape 22"/>
          <p:cNvSpPr/>
          <p:nvPr/>
        </p:nvSpPr>
        <p:spPr>
          <a:xfrm>
            <a:off x="594360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 descr="/mnt/data/az_assets/a_realistic_industrial_workshop_fabrication_scene_batch_6.jpg"/>
          <p:cNvPicPr>
            <a:picLocks noChangeAspect="1"/>
          </p:cNvPicPr>
          <p:nvPr/>
        </p:nvPicPr>
        <p:blipFill>
          <a:blip r:embed="rId6"/>
          <a:srcRect l="6159" r="6159"/>
          <a:stretch/>
        </p:blipFill>
        <p:spPr>
          <a:xfrm>
            <a:off x="713232" y="4261104"/>
            <a:ext cx="2212848" cy="1892808"/>
          </a:xfrm>
          <a:prstGeom prst="rect">
            <a:avLst/>
          </a:prstGeom>
        </p:spPr>
      </p:pic>
      <p:sp>
        <p:nvSpPr>
          <p:cNvPr id="31" name="Shape 23"/>
          <p:cNvSpPr/>
          <p:nvPr/>
        </p:nvSpPr>
        <p:spPr>
          <a:xfrm>
            <a:off x="786384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6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4352544"/>
            <a:ext cx="182880" cy="182880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1014984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34" name="Text 25"/>
          <p:cNvSpPr/>
          <p:nvPr/>
        </p:nvSpPr>
        <p:spPr>
          <a:xfrm>
            <a:off x="3081528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Fabrication Products</a:t>
            </a:r>
            <a:endParaRPr lang="en-US" sz="1220" dirty="0"/>
          </a:p>
        </p:txBody>
      </p:sp>
      <p:sp>
        <p:nvSpPr>
          <p:cNvPr id="35" name="Text 26"/>
          <p:cNvSpPr/>
          <p:nvPr/>
        </p:nvSpPr>
        <p:spPr>
          <a:xfrm>
            <a:off x="3081528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Custom brackets, supports, collars, frames, machined plates, guards and project-based fabricated items.</a:t>
            </a:r>
            <a:endParaRPr lang="en-US" sz="780" dirty="0"/>
          </a:p>
        </p:txBody>
      </p:sp>
      <p:sp>
        <p:nvSpPr>
          <p:cNvPr id="36" name="Shape 27"/>
          <p:cNvSpPr/>
          <p:nvPr/>
        </p:nvSpPr>
        <p:spPr>
          <a:xfrm>
            <a:off x="3081528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8"/>
          <p:cNvSpPr/>
          <p:nvPr/>
        </p:nvSpPr>
        <p:spPr>
          <a:xfrm>
            <a:off x="4178808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Made-to-spec</a:t>
            </a:r>
            <a:endParaRPr lang="en-US" sz="580" dirty="0"/>
          </a:p>
        </p:txBody>
      </p:sp>
      <p:sp>
        <p:nvSpPr>
          <p:cNvPr id="38" name="Shape 29"/>
          <p:cNvSpPr/>
          <p:nvPr/>
        </p:nvSpPr>
        <p:spPr>
          <a:xfrm>
            <a:off x="6391656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7" descr="/mnt/data/az_assets/wide_interior_industrial_warehouse_scene_long_ais_batch_5.jpg"/>
          <p:cNvPicPr>
            <a:picLocks noChangeAspect="1"/>
          </p:cNvPicPr>
          <p:nvPr/>
        </p:nvPicPr>
        <p:blipFill>
          <a:blip r:embed="rId7"/>
          <a:srcRect l="6159" r="6159"/>
          <a:stretch/>
        </p:blipFill>
        <p:spPr>
          <a:xfrm>
            <a:off x="6510528" y="4261104"/>
            <a:ext cx="2212848" cy="1892808"/>
          </a:xfrm>
          <a:prstGeom prst="rect">
            <a:avLst/>
          </a:prstGeom>
        </p:spPr>
      </p:pic>
      <p:sp>
        <p:nvSpPr>
          <p:cNvPr id="40" name="Shape 30"/>
          <p:cNvSpPr/>
          <p:nvPr/>
        </p:nvSpPr>
        <p:spPr>
          <a:xfrm>
            <a:off x="6583680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8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4352544"/>
            <a:ext cx="182880" cy="182880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6812280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43" name="Text 32"/>
          <p:cNvSpPr/>
          <p:nvPr/>
        </p:nvSpPr>
        <p:spPr>
          <a:xfrm>
            <a:off x="8878824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Warehouse Racks &amp; Storage</a:t>
            </a:r>
            <a:endParaRPr lang="en-US" sz="1220" dirty="0"/>
          </a:p>
        </p:txBody>
      </p:sp>
      <p:sp>
        <p:nvSpPr>
          <p:cNvPr id="44" name="Text 33"/>
          <p:cNvSpPr/>
          <p:nvPr/>
        </p:nvSpPr>
        <p:spPr>
          <a:xfrm>
            <a:off x="8878824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Racking systems, storage supports, warehouse consumables and industrial stock-management support.</a:t>
            </a:r>
            <a:endParaRPr lang="en-US" sz="780" dirty="0"/>
          </a:p>
        </p:txBody>
      </p:sp>
      <p:sp>
        <p:nvSpPr>
          <p:cNvPr id="45" name="Shape 34"/>
          <p:cNvSpPr/>
          <p:nvPr/>
        </p:nvSpPr>
        <p:spPr>
          <a:xfrm>
            <a:off x="8878824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/>
          <p:cNvSpPr/>
          <p:nvPr/>
        </p:nvSpPr>
        <p:spPr>
          <a:xfrm>
            <a:off x="9976104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Warehouse supply</a:t>
            </a:r>
            <a:endParaRPr lang="en-US" sz="5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HVAC, Plant Accessories &amp; General Supply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HVAC consumables, fittings, instruments, hardware, office supplies and general industrial items.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12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az_assets/a_clean_studio_product_still_life_of_plumbing_indu_batch_10.jpg"/>
          <p:cNvPicPr>
            <a:picLocks noChangeAspect="1"/>
          </p:cNvPicPr>
          <p:nvPr/>
        </p:nvPicPr>
        <p:blipFill>
          <a:blip r:embed="rId4"/>
          <a:srcRect l="6159" r="6159"/>
          <a:stretch/>
        </p:blipFill>
        <p:spPr>
          <a:xfrm>
            <a:off x="713232" y="1819656"/>
            <a:ext cx="2212848" cy="18928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86384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1911096"/>
            <a:ext cx="182880" cy="1828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14984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16" name="Text 11"/>
          <p:cNvSpPr/>
          <p:nvPr/>
        </p:nvSpPr>
        <p:spPr>
          <a:xfrm>
            <a:off x="3081528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HVAC Items &amp; Accessories</a:t>
            </a:r>
            <a:endParaRPr lang="en-US" sz="1220" dirty="0"/>
          </a:p>
        </p:txBody>
      </p:sp>
      <p:sp>
        <p:nvSpPr>
          <p:cNvPr id="17" name="Text 12"/>
          <p:cNvSpPr/>
          <p:nvPr/>
        </p:nvSpPr>
        <p:spPr>
          <a:xfrm>
            <a:off x="3081528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HVAC valves, insulation accessories, tapes, fittings, duct consumables and utility components.</a:t>
            </a:r>
            <a:endParaRPr lang="en-US" sz="780" dirty="0"/>
          </a:p>
        </p:txBody>
      </p:sp>
      <p:sp>
        <p:nvSpPr>
          <p:cNvPr id="18" name="Shape 13"/>
          <p:cNvSpPr/>
          <p:nvPr/>
        </p:nvSpPr>
        <p:spPr>
          <a:xfrm>
            <a:off x="3081528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4178808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HVAC supply</a:t>
            </a:r>
            <a:endParaRPr lang="en-US" sz="580" dirty="0"/>
          </a:p>
        </p:txBody>
      </p:sp>
      <p:sp>
        <p:nvSpPr>
          <p:cNvPr id="20" name="Shape 15"/>
          <p:cNvSpPr/>
          <p:nvPr/>
        </p:nvSpPr>
        <p:spPr>
          <a:xfrm>
            <a:off x="6391656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/mnt/data/az_assets/a_clean_studio_product_still_life_a_collection_of_batch_8.jpg"/>
          <p:cNvPicPr>
            <a:picLocks noChangeAspect="1"/>
          </p:cNvPicPr>
          <p:nvPr/>
        </p:nvPicPr>
        <p:blipFill>
          <a:blip r:embed="rId5"/>
          <a:srcRect l="6159" r="6159"/>
          <a:stretch/>
        </p:blipFill>
        <p:spPr>
          <a:xfrm>
            <a:off x="6510528" y="1819656"/>
            <a:ext cx="2212848" cy="1892808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6583680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1911096"/>
            <a:ext cx="182880" cy="18288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812280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25" name="Text 18"/>
          <p:cNvSpPr/>
          <p:nvPr/>
        </p:nvSpPr>
        <p:spPr>
          <a:xfrm>
            <a:off x="8878824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Tank Mountings &amp; Accessories</a:t>
            </a:r>
            <a:endParaRPr lang="en-US" sz="1220" dirty="0"/>
          </a:p>
        </p:txBody>
      </p:sp>
      <p:sp>
        <p:nvSpPr>
          <p:cNvPr id="26" name="Text 19"/>
          <p:cNvSpPr/>
          <p:nvPr/>
        </p:nvSpPr>
        <p:spPr>
          <a:xfrm>
            <a:off x="8878824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Level, pressure and temperature accessories, tank mountings, gauges and instrumentation items.</a:t>
            </a:r>
            <a:endParaRPr lang="en-US" sz="780" dirty="0"/>
          </a:p>
        </p:txBody>
      </p:sp>
      <p:sp>
        <p:nvSpPr>
          <p:cNvPr id="27" name="Shape 20"/>
          <p:cNvSpPr/>
          <p:nvPr/>
        </p:nvSpPr>
        <p:spPr>
          <a:xfrm>
            <a:off x="8878824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1"/>
          <p:cNvSpPr/>
          <p:nvPr/>
        </p:nvSpPr>
        <p:spPr>
          <a:xfrm>
            <a:off x="9976104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Tank accessories</a:t>
            </a:r>
            <a:endParaRPr lang="en-US" sz="580" dirty="0"/>
          </a:p>
        </p:txBody>
      </p:sp>
      <p:sp>
        <p:nvSpPr>
          <p:cNvPr id="29" name="Shape 22"/>
          <p:cNvSpPr/>
          <p:nvPr/>
        </p:nvSpPr>
        <p:spPr>
          <a:xfrm>
            <a:off x="594360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 descr="/mnt/data/az_assets/a_clean_studio_product_photography_scene_a_variet_batch_2.jpg"/>
          <p:cNvPicPr>
            <a:picLocks noChangeAspect="1"/>
          </p:cNvPicPr>
          <p:nvPr/>
        </p:nvPicPr>
        <p:blipFill>
          <a:blip r:embed="rId6"/>
          <a:srcRect l="6159" r="6159"/>
          <a:stretch/>
        </p:blipFill>
        <p:spPr>
          <a:xfrm>
            <a:off x="713232" y="4261104"/>
            <a:ext cx="2212848" cy="1892808"/>
          </a:xfrm>
          <a:prstGeom prst="rect">
            <a:avLst/>
          </a:prstGeom>
        </p:spPr>
      </p:pic>
      <p:sp>
        <p:nvSpPr>
          <p:cNvPr id="31" name="Shape 23"/>
          <p:cNvSpPr/>
          <p:nvPr/>
        </p:nvSpPr>
        <p:spPr>
          <a:xfrm>
            <a:off x="786384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6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4352544"/>
            <a:ext cx="182880" cy="182880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1014984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34" name="Text 25"/>
          <p:cNvSpPr/>
          <p:nvPr/>
        </p:nvSpPr>
        <p:spPr>
          <a:xfrm>
            <a:off x="3081528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Hardware Items</a:t>
            </a:r>
            <a:endParaRPr lang="en-US" sz="1220" dirty="0"/>
          </a:p>
        </p:txBody>
      </p:sp>
      <p:sp>
        <p:nvSpPr>
          <p:cNvPr id="35" name="Text 26"/>
          <p:cNvSpPr/>
          <p:nvPr/>
        </p:nvSpPr>
        <p:spPr>
          <a:xfrm>
            <a:off x="3081528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Tools, drill bits, cutting discs, hoses, shim plates, clamps, tags, filters and general hardware consumables.</a:t>
            </a:r>
            <a:endParaRPr lang="en-US" sz="780" dirty="0"/>
          </a:p>
        </p:txBody>
      </p:sp>
      <p:sp>
        <p:nvSpPr>
          <p:cNvPr id="36" name="Shape 27"/>
          <p:cNvSpPr/>
          <p:nvPr/>
        </p:nvSpPr>
        <p:spPr>
          <a:xfrm>
            <a:off x="3081528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8"/>
          <p:cNvSpPr/>
          <p:nvPr/>
        </p:nvSpPr>
        <p:spPr>
          <a:xfrm>
            <a:off x="4178808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Hardware</a:t>
            </a:r>
            <a:endParaRPr lang="en-US" sz="580" dirty="0"/>
          </a:p>
        </p:txBody>
      </p:sp>
      <p:sp>
        <p:nvSpPr>
          <p:cNvPr id="38" name="Shape 29"/>
          <p:cNvSpPr/>
          <p:nvPr/>
        </p:nvSpPr>
        <p:spPr>
          <a:xfrm>
            <a:off x="6391656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7" descr="/mnt/data/az_assets/labels_1.jpg"/>
          <p:cNvPicPr>
            <a:picLocks noChangeAspect="1"/>
          </p:cNvPicPr>
          <p:nvPr/>
        </p:nvPicPr>
        <p:blipFill>
          <a:blip r:embed="rId7"/>
          <a:srcRect t="15773" b="15773"/>
          <a:stretch/>
        </p:blipFill>
        <p:spPr>
          <a:xfrm>
            <a:off x="6510528" y="4261104"/>
            <a:ext cx="2212848" cy="1892808"/>
          </a:xfrm>
          <a:prstGeom prst="rect">
            <a:avLst/>
          </a:prstGeom>
        </p:spPr>
      </p:pic>
      <p:sp>
        <p:nvSpPr>
          <p:cNvPr id="40" name="Shape 30"/>
          <p:cNvSpPr/>
          <p:nvPr/>
        </p:nvSpPr>
        <p:spPr>
          <a:xfrm>
            <a:off x="6583680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8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4352544"/>
            <a:ext cx="182880" cy="182880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6812280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43" name="Text 32"/>
          <p:cNvSpPr/>
          <p:nvPr/>
        </p:nvSpPr>
        <p:spPr>
          <a:xfrm>
            <a:off x="8878824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Office Equipment &amp; Supplies</a:t>
            </a:r>
            <a:endParaRPr lang="en-US" sz="1220" dirty="0"/>
          </a:p>
        </p:txBody>
      </p:sp>
      <p:sp>
        <p:nvSpPr>
          <p:cNvPr id="44" name="Text 33"/>
          <p:cNvSpPr/>
          <p:nvPr/>
        </p:nvSpPr>
        <p:spPr>
          <a:xfrm>
            <a:off x="8878824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Office consumables, labels, tags, markers, stationery and procurement support for project documentation.</a:t>
            </a:r>
            <a:endParaRPr lang="en-US" sz="780" dirty="0"/>
          </a:p>
        </p:txBody>
      </p:sp>
      <p:sp>
        <p:nvSpPr>
          <p:cNvPr id="45" name="Shape 34"/>
          <p:cNvSpPr/>
          <p:nvPr/>
        </p:nvSpPr>
        <p:spPr>
          <a:xfrm>
            <a:off x="8878824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/>
          <p:cNvSpPr/>
          <p:nvPr/>
        </p:nvSpPr>
        <p:spPr>
          <a:xfrm>
            <a:off x="9976104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Office &amp; project supplies</a:t>
            </a:r>
            <a:endParaRPr lang="en-US" sz="5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Safety, Lifting &amp; Site Supplies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PPE, lifting gear, site safety items, labels and practical field consumables.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13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az_assets/ppe_1.jpg"/>
          <p:cNvPicPr>
            <a:picLocks noChangeAspect="1"/>
          </p:cNvPicPr>
          <p:nvPr/>
        </p:nvPicPr>
        <p:blipFill>
          <a:blip r:embed="rId4"/>
          <a:srcRect t="15773" b="15773"/>
          <a:stretch/>
        </p:blipFill>
        <p:spPr>
          <a:xfrm>
            <a:off x="713232" y="1819656"/>
            <a:ext cx="2212848" cy="18928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86384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1911096"/>
            <a:ext cx="182880" cy="1828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14984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16" name="Text 11"/>
          <p:cNvSpPr/>
          <p:nvPr/>
        </p:nvSpPr>
        <p:spPr>
          <a:xfrm>
            <a:off x="3081528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Safety Products / PPE</a:t>
            </a:r>
            <a:endParaRPr lang="en-US" sz="1220" dirty="0"/>
          </a:p>
        </p:txBody>
      </p:sp>
      <p:sp>
        <p:nvSpPr>
          <p:cNvPr id="17" name="Text 12"/>
          <p:cNvSpPr/>
          <p:nvPr/>
        </p:nvSpPr>
        <p:spPr>
          <a:xfrm>
            <a:off x="3081528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Gloves, helmets, boots, vests, goggles, aprons, masks and site safety products for contractors and workshops.</a:t>
            </a:r>
            <a:endParaRPr lang="en-US" sz="780" dirty="0"/>
          </a:p>
        </p:txBody>
      </p:sp>
      <p:sp>
        <p:nvSpPr>
          <p:cNvPr id="18" name="Shape 13"/>
          <p:cNvSpPr/>
          <p:nvPr/>
        </p:nvSpPr>
        <p:spPr>
          <a:xfrm>
            <a:off x="3081528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4178808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PPE supply</a:t>
            </a:r>
            <a:endParaRPr lang="en-US" sz="580" dirty="0"/>
          </a:p>
        </p:txBody>
      </p:sp>
      <p:sp>
        <p:nvSpPr>
          <p:cNvPr id="20" name="Shape 15"/>
          <p:cNvSpPr/>
          <p:nvPr/>
        </p:nvSpPr>
        <p:spPr>
          <a:xfrm>
            <a:off x="6391656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/mnt/data/az_assets/a_clean_studio_product_shot_on_a_light_grey_white_batch_11.jpg"/>
          <p:cNvPicPr>
            <a:picLocks noChangeAspect="1"/>
          </p:cNvPicPr>
          <p:nvPr/>
        </p:nvPicPr>
        <p:blipFill>
          <a:blip r:embed="rId5"/>
          <a:srcRect l="6159" r="6159"/>
          <a:stretch/>
        </p:blipFill>
        <p:spPr>
          <a:xfrm>
            <a:off x="6510528" y="1819656"/>
            <a:ext cx="2212848" cy="1892808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6583680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1911096"/>
            <a:ext cx="182880" cy="18288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812280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25" name="Text 18"/>
          <p:cNvSpPr/>
          <p:nvPr/>
        </p:nvSpPr>
        <p:spPr>
          <a:xfrm>
            <a:off x="8878824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Lifting Items</a:t>
            </a:r>
            <a:endParaRPr lang="en-US" sz="1220" dirty="0"/>
          </a:p>
        </p:txBody>
      </p:sp>
      <p:sp>
        <p:nvSpPr>
          <p:cNvPr id="26" name="Text 19"/>
          <p:cNvSpPr/>
          <p:nvPr/>
        </p:nvSpPr>
        <p:spPr>
          <a:xfrm>
            <a:off x="8878824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Wire rope, slings, chains, shackles, hooks, eye bolts, turnbuckles and rigging accessories.</a:t>
            </a:r>
            <a:endParaRPr lang="en-US" sz="780" dirty="0"/>
          </a:p>
        </p:txBody>
      </p:sp>
      <p:sp>
        <p:nvSpPr>
          <p:cNvPr id="27" name="Shape 20"/>
          <p:cNvSpPr/>
          <p:nvPr/>
        </p:nvSpPr>
        <p:spPr>
          <a:xfrm>
            <a:off x="8878824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1"/>
          <p:cNvSpPr/>
          <p:nvPr/>
        </p:nvSpPr>
        <p:spPr>
          <a:xfrm>
            <a:off x="9976104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Lifting &amp; rigging</a:t>
            </a:r>
            <a:endParaRPr lang="en-US" sz="580" dirty="0"/>
          </a:p>
        </p:txBody>
      </p:sp>
      <p:sp>
        <p:nvSpPr>
          <p:cNvPr id="29" name="Shape 22"/>
          <p:cNvSpPr/>
          <p:nvPr/>
        </p:nvSpPr>
        <p:spPr>
          <a:xfrm>
            <a:off x="594360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 descr="/mnt/data/az_assets/labels_1.jpg"/>
          <p:cNvPicPr>
            <a:picLocks noChangeAspect="1"/>
          </p:cNvPicPr>
          <p:nvPr/>
        </p:nvPicPr>
        <p:blipFill>
          <a:blip r:embed="rId6"/>
          <a:srcRect t="15773" b="15773"/>
          <a:stretch/>
        </p:blipFill>
        <p:spPr>
          <a:xfrm>
            <a:off x="713232" y="4261104"/>
            <a:ext cx="2212848" cy="1892808"/>
          </a:xfrm>
          <a:prstGeom prst="rect">
            <a:avLst/>
          </a:prstGeom>
        </p:spPr>
      </p:pic>
      <p:sp>
        <p:nvSpPr>
          <p:cNvPr id="31" name="Shape 23"/>
          <p:cNvSpPr/>
          <p:nvPr/>
        </p:nvSpPr>
        <p:spPr>
          <a:xfrm>
            <a:off x="786384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6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4352544"/>
            <a:ext cx="182880" cy="182880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1014984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34" name="Text 25"/>
          <p:cNvSpPr/>
          <p:nvPr/>
        </p:nvSpPr>
        <p:spPr>
          <a:xfrm>
            <a:off x="3081528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Sample Tags &amp; Field Labels</a:t>
            </a:r>
            <a:endParaRPr lang="en-US" sz="1220" dirty="0"/>
          </a:p>
        </p:txBody>
      </p:sp>
      <p:sp>
        <p:nvSpPr>
          <p:cNvPr id="35" name="Text 26"/>
          <p:cNvSpPr/>
          <p:nvPr/>
        </p:nvSpPr>
        <p:spPr>
          <a:xfrm>
            <a:off x="3081528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Durable labels and waterproof tags for field sampling, inspections, maintenance and traceability systems.</a:t>
            </a:r>
            <a:endParaRPr lang="en-US" sz="780" dirty="0"/>
          </a:p>
        </p:txBody>
      </p:sp>
      <p:sp>
        <p:nvSpPr>
          <p:cNvPr id="36" name="Shape 27"/>
          <p:cNvSpPr/>
          <p:nvPr/>
        </p:nvSpPr>
        <p:spPr>
          <a:xfrm>
            <a:off x="3081528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8"/>
          <p:cNvSpPr/>
          <p:nvPr/>
        </p:nvSpPr>
        <p:spPr>
          <a:xfrm>
            <a:off x="4178808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Traceability</a:t>
            </a:r>
            <a:endParaRPr lang="en-US" sz="580" dirty="0"/>
          </a:p>
        </p:txBody>
      </p:sp>
      <p:sp>
        <p:nvSpPr>
          <p:cNvPr id="38" name="Shape 29"/>
          <p:cNvSpPr/>
          <p:nvPr/>
        </p:nvSpPr>
        <p:spPr>
          <a:xfrm>
            <a:off x="6391656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7" descr="/mnt/data/az_assets/mould_release_oil_1.jpg"/>
          <p:cNvPicPr>
            <a:picLocks noChangeAspect="1"/>
          </p:cNvPicPr>
          <p:nvPr/>
        </p:nvPicPr>
        <p:blipFill>
          <a:blip r:embed="rId7"/>
          <a:srcRect t="15773" b="15773"/>
          <a:stretch/>
        </p:blipFill>
        <p:spPr>
          <a:xfrm>
            <a:off x="6510528" y="4261104"/>
            <a:ext cx="2212848" cy="1892808"/>
          </a:xfrm>
          <a:prstGeom prst="rect">
            <a:avLst/>
          </a:prstGeom>
        </p:spPr>
      </p:pic>
      <p:sp>
        <p:nvSpPr>
          <p:cNvPr id="40" name="Shape 30"/>
          <p:cNvSpPr/>
          <p:nvPr/>
        </p:nvSpPr>
        <p:spPr>
          <a:xfrm>
            <a:off x="6583680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8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4352544"/>
            <a:ext cx="182880" cy="182880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6812280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43" name="Text 32"/>
          <p:cNvSpPr/>
          <p:nvPr/>
        </p:nvSpPr>
        <p:spPr>
          <a:xfrm>
            <a:off x="8878824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Industrial Consumables</a:t>
            </a:r>
            <a:endParaRPr lang="en-US" sz="1220" dirty="0"/>
          </a:p>
        </p:txBody>
      </p:sp>
      <p:sp>
        <p:nvSpPr>
          <p:cNvPr id="44" name="Text 33"/>
          <p:cNvSpPr/>
          <p:nvPr/>
        </p:nvSpPr>
        <p:spPr>
          <a:xfrm>
            <a:off x="8878824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Mould release oil, filters, tapes, washers, consumables and daily-use support items for plant/site operations.</a:t>
            </a:r>
            <a:endParaRPr lang="en-US" sz="780" dirty="0"/>
          </a:p>
        </p:txBody>
      </p:sp>
      <p:sp>
        <p:nvSpPr>
          <p:cNvPr id="45" name="Shape 34"/>
          <p:cNvSpPr/>
          <p:nvPr/>
        </p:nvSpPr>
        <p:spPr>
          <a:xfrm>
            <a:off x="8878824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/>
          <p:cNvSpPr/>
          <p:nvPr/>
        </p:nvSpPr>
        <p:spPr>
          <a:xfrm>
            <a:off x="9976104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Consumables</a:t>
            </a:r>
            <a:endParaRPr lang="en-US" sz="58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Services &amp; Procurement Support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Structured sourcing from inquiry to delivery with practical technical support.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14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333756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58952" y="1837944"/>
            <a:ext cx="30083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 Sourcing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58952" y="2130552"/>
            <a:ext cx="300837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203040"/>
                </a:solidFill>
              </a:rPr>
              <a:t>Identify suitable products and suppliers based on specification, application, brand preference, documentation requirement and delivery target.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4160520" y="1691640"/>
            <a:ext cx="333756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325112" y="1837944"/>
            <a:ext cx="30083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Technical Product Matching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325112" y="2130552"/>
            <a:ext cx="300837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203040"/>
                </a:solidFill>
              </a:rPr>
              <a:t>Match grade, size, measuring range, standard, material finish and application so buyers avoid wrong-item purchases.</a:t>
            </a:r>
            <a:endParaRPr lang="en-US" sz="800" dirty="0"/>
          </a:p>
        </p:txBody>
      </p:sp>
      <p:sp>
        <p:nvSpPr>
          <p:cNvPr id="17" name="Shape 14"/>
          <p:cNvSpPr/>
          <p:nvPr/>
        </p:nvSpPr>
        <p:spPr>
          <a:xfrm>
            <a:off x="7726680" y="1691640"/>
            <a:ext cx="333756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891272" y="1837944"/>
            <a:ext cx="30083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Bulk Supply &amp; Logistics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7891272" y="2130552"/>
            <a:ext cx="3008376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203040"/>
                </a:solidFill>
              </a:rPr>
              <a:t>Coordinate repeat requirements, MOQ, packing, lead time, dispatch route, destination delivery and follow-up.</a:t>
            </a:r>
            <a:endParaRPr lang="en-US" sz="800" dirty="0"/>
          </a:p>
        </p:txBody>
      </p:sp>
      <p:sp>
        <p:nvSpPr>
          <p:cNvPr id="20" name="Shape 17"/>
          <p:cNvSpPr/>
          <p:nvPr/>
        </p:nvSpPr>
        <p:spPr>
          <a:xfrm>
            <a:off x="868680" y="3749040"/>
            <a:ext cx="384048" cy="384048"/>
          </a:xfrm>
          <a:prstGeom prst="ellipse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868680" y="3822192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1371600" y="373989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2A4E"/>
                </a:solidFill>
              </a:rPr>
              <a:t>Send Inquiry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1371600" y="398678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Product name, application or photo.</a:t>
            </a:r>
            <a:endParaRPr lang="en-US" sz="720" dirty="0"/>
          </a:p>
        </p:txBody>
      </p:sp>
      <p:sp>
        <p:nvSpPr>
          <p:cNvPr id="24" name="Shape 21"/>
          <p:cNvSpPr/>
          <p:nvPr/>
        </p:nvSpPr>
        <p:spPr>
          <a:xfrm>
            <a:off x="3886200" y="3749040"/>
            <a:ext cx="384048" cy="384048"/>
          </a:xfrm>
          <a:prstGeom prst="ellipse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3886200" y="3822192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4389120" y="373989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2A4E"/>
                </a:solidFill>
              </a:rPr>
              <a:t>Share Specs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4389120" y="398678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Grade, standard, size/range and quantity.</a:t>
            </a:r>
            <a:endParaRPr lang="en-US" sz="720" dirty="0"/>
          </a:p>
        </p:txBody>
      </p:sp>
      <p:sp>
        <p:nvSpPr>
          <p:cNvPr id="28" name="Shape 25"/>
          <p:cNvSpPr/>
          <p:nvPr/>
        </p:nvSpPr>
        <p:spPr>
          <a:xfrm>
            <a:off x="6903720" y="3749040"/>
            <a:ext cx="384048" cy="384048"/>
          </a:xfrm>
          <a:prstGeom prst="ellipse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6903720" y="3822192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7406640" y="373989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2A4E"/>
                </a:solidFill>
              </a:rPr>
              <a:t>Receive Quotation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7406640" y="398678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Price, lead time, origin and terms.</a:t>
            </a:r>
            <a:endParaRPr lang="en-US" sz="720" dirty="0"/>
          </a:p>
        </p:txBody>
      </p:sp>
      <p:sp>
        <p:nvSpPr>
          <p:cNvPr id="32" name="Shape 29"/>
          <p:cNvSpPr/>
          <p:nvPr/>
        </p:nvSpPr>
        <p:spPr>
          <a:xfrm>
            <a:off x="868680" y="4800600"/>
            <a:ext cx="384048" cy="384048"/>
          </a:xfrm>
          <a:prstGeom prst="ellipse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868680" y="4873752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1371600" y="479145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2A4E"/>
                </a:solidFill>
              </a:rPr>
              <a:t>Confirm Order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1371600" y="503834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PO, payment terms and delivery plan.</a:t>
            </a:r>
            <a:endParaRPr lang="en-US" sz="720" dirty="0"/>
          </a:p>
        </p:txBody>
      </p:sp>
      <p:sp>
        <p:nvSpPr>
          <p:cNvPr id="36" name="Shape 33"/>
          <p:cNvSpPr/>
          <p:nvPr/>
        </p:nvSpPr>
        <p:spPr>
          <a:xfrm>
            <a:off x="3886200" y="4800600"/>
            <a:ext cx="384048" cy="384048"/>
          </a:xfrm>
          <a:prstGeom prst="ellipse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3886200" y="4873752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38" name="Text 35"/>
          <p:cNvSpPr/>
          <p:nvPr/>
        </p:nvSpPr>
        <p:spPr>
          <a:xfrm>
            <a:off x="4389120" y="479145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2A4E"/>
                </a:solidFill>
              </a:rPr>
              <a:t>Dispatch / Delivery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4389120" y="503834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Packing, shipment and destination handover.</a:t>
            </a:r>
            <a:endParaRPr lang="en-US" sz="720" dirty="0"/>
          </a:p>
        </p:txBody>
      </p:sp>
      <p:sp>
        <p:nvSpPr>
          <p:cNvPr id="40" name="Shape 37"/>
          <p:cNvSpPr/>
          <p:nvPr/>
        </p:nvSpPr>
        <p:spPr>
          <a:xfrm>
            <a:off x="6903720" y="4800600"/>
            <a:ext cx="384048" cy="384048"/>
          </a:xfrm>
          <a:prstGeom prst="ellipse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8"/>
          <p:cNvSpPr/>
          <p:nvPr/>
        </p:nvSpPr>
        <p:spPr>
          <a:xfrm>
            <a:off x="6903720" y="4873752"/>
            <a:ext cx="38404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6</a:t>
            </a:r>
            <a:endParaRPr lang="en-US" sz="1000" dirty="0"/>
          </a:p>
        </p:txBody>
      </p:sp>
      <p:sp>
        <p:nvSpPr>
          <p:cNvPr id="42" name="Text 39"/>
          <p:cNvSpPr/>
          <p:nvPr/>
        </p:nvSpPr>
        <p:spPr>
          <a:xfrm>
            <a:off x="7406640" y="479145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2A4E"/>
                </a:solidFill>
              </a:rPr>
              <a:t>After-Sales Support</a:t>
            </a:r>
            <a:endParaRPr lang="en-US" sz="1050" dirty="0"/>
          </a:p>
        </p:txBody>
      </p:sp>
      <p:sp>
        <p:nvSpPr>
          <p:cNvPr id="43" name="Text 40"/>
          <p:cNvSpPr/>
          <p:nvPr/>
        </p:nvSpPr>
        <p:spPr>
          <a:xfrm>
            <a:off x="7406640" y="5038344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Documents, warranty or parts follow-up.</a:t>
            </a:r>
            <a:endParaRPr lang="en-US" sz="720" dirty="0"/>
          </a:p>
        </p:txBody>
      </p:sp>
      <p:sp>
        <p:nvSpPr>
          <p:cNvPr id="44" name="Shape 41"/>
          <p:cNvSpPr/>
          <p:nvPr/>
        </p:nvSpPr>
        <p:spPr>
          <a:xfrm>
            <a:off x="9646920" y="3913632"/>
            <a:ext cx="1417320" cy="1417320"/>
          </a:xfrm>
          <a:prstGeom prst="roundRect">
            <a:avLst>
              <a:gd name="adj" fmla="val 7742"/>
            </a:avLst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2"/>
          <p:cNvSpPr/>
          <p:nvPr/>
        </p:nvSpPr>
        <p:spPr>
          <a:xfrm>
            <a:off x="9857232" y="4315968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RFQ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READY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Quality, Compliance &amp; Document Readiness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A practical quality approach for industrial procurement and tender supply chains.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15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3474720" cy="356616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58952" y="1837944"/>
            <a:ext cx="31455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Approach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795528" y="2194560"/>
            <a:ext cx="3072384" cy="2907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100" dirty="0">
                <a:solidFill>
                  <a:srgbClr val="203040"/>
                </a:solidFill>
              </a:rPr>
              <a:t>✓ Product standards: ASTM, BS, EN, ISO, SASO or project-specific standards to be confirmed per item
✓ Supplier datasheets, certificates, country of origin and warranty details requested where available
✓ Inspection/sample approval recommended for customized equipment and high-risk consumables
✓ Catalog placeholders are updated before tender submission or final quotation
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343400" y="1691640"/>
            <a:ext cx="3474720" cy="356616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507992" y="1837944"/>
            <a:ext cx="31455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Choose Al-Zaki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4544568" y="2194560"/>
            <a:ext cx="3072384" cy="2907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100" dirty="0">
                <a:solidFill>
                  <a:srgbClr val="203040"/>
                </a:solidFill>
              </a:rPr>
              <a:t>✓ Wide product range across lab, civil, mechanical, electrical, instrumentation and safety
✓ Competitive pricing based on specification, quantity and logistics reality
✓ Technical support to clarify application and reduce rework
✓ Saudi/GCC procurement awareness with practical delivery coordination
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8092440" y="1691640"/>
            <a:ext cx="3474720" cy="356616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257032" y="1837944"/>
            <a:ext cx="31455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Trusted Supply Mindset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293608" y="2194560"/>
            <a:ext cx="3072384" cy="2907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100" dirty="0">
                <a:solidFill>
                  <a:srgbClr val="203040"/>
                </a:solidFill>
              </a:rPr>
              <a:t>✓ Responsive quotation workflow
✓ Bulk and repeat-order capability
✓ Long-term supply relationship focus
✓ Clear communication from inquiry to after-sales follow-up
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749808" y="5550408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82A4E"/>
                </a:solidFill>
              </a:rPr>
              <a:t>Documentation is confirmed at quotation/order stage: datasheet, COC/COA, origin, warranty, SASO/SABER requirement and supplier/manufacturer certificates where applicable.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Industries &amp; Client Sectors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Built for Saudi Arabia’s contractors, industrial plants, laboratories and procurement teams.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16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713232" y="173736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7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77824" y="19019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b="1" dirty="0">
                <a:solidFill>
                  <a:srgbClr val="082A4E"/>
                </a:solidFill>
              </a:rPr>
              <a:t>Civil Contractors</a:t>
            </a:r>
            <a:endParaRPr lang="en-US" sz="1060" dirty="0"/>
          </a:p>
        </p:txBody>
      </p:sp>
      <p:sp>
        <p:nvSpPr>
          <p:cNvPr id="13" name="Text 10"/>
          <p:cNvSpPr/>
          <p:nvPr/>
        </p:nvSpPr>
        <p:spPr>
          <a:xfrm>
            <a:off x="877824" y="221284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Concrete, aggregate, soil, asphalt and site consumables.</a:t>
            </a:r>
            <a:endParaRPr lang="en-US" sz="720" dirty="0"/>
          </a:p>
        </p:txBody>
      </p:sp>
      <p:sp>
        <p:nvSpPr>
          <p:cNvPr id="14" name="Shape 11"/>
          <p:cNvSpPr/>
          <p:nvPr/>
        </p:nvSpPr>
        <p:spPr>
          <a:xfrm>
            <a:off x="3502152" y="173736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7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3666744" y="19019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b="1" dirty="0">
                <a:solidFill>
                  <a:srgbClr val="082A4E"/>
                </a:solidFill>
              </a:rPr>
              <a:t>QC Laboratories</a:t>
            </a:r>
            <a:endParaRPr lang="en-US" sz="1060" dirty="0"/>
          </a:p>
        </p:txBody>
      </p:sp>
      <p:sp>
        <p:nvSpPr>
          <p:cNvPr id="16" name="Text 13"/>
          <p:cNvSpPr/>
          <p:nvPr/>
        </p:nvSpPr>
        <p:spPr>
          <a:xfrm>
            <a:off x="3666744" y="221284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Material testing equipment, glassware, balances and consumables.</a:t>
            </a:r>
            <a:endParaRPr lang="en-US" sz="720" dirty="0"/>
          </a:p>
        </p:txBody>
      </p:sp>
      <p:sp>
        <p:nvSpPr>
          <p:cNvPr id="17" name="Shape 14"/>
          <p:cNvSpPr/>
          <p:nvPr/>
        </p:nvSpPr>
        <p:spPr>
          <a:xfrm>
            <a:off x="6291072" y="173736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7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455664" y="19019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b="1" dirty="0">
                <a:solidFill>
                  <a:srgbClr val="082A4E"/>
                </a:solidFill>
              </a:rPr>
              <a:t>Manufacturing Plants</a:t>
            </a:r>
            <a:endParaRPr lang="en-US" sz="1060" dirty="0"/>
          </a:p>
        </p:txBody>
      </p:sp>
      <p:sp>
        <p:nvSpPr>
          <p:cNvPr id="19" name="Text 16"/>
          <p:cNvSpPr/>
          <p:nvPr/>
        </p:nvSpPr>
        <p:spPr>
          <a:xfrm>
            <a:off x="6455664" y="221284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Pneumatics, automation, valves, gauges, safety and hardware.</a:t>
            </a:r>
            <a:endParaRPr lang="en-US" sz="720" dirty="0"/>
          </a:p>
        </p:txBody>
      </p:sp>
      <p:sp>
        <p:nvSpPr>
          <p:cNvPr id="20" name="Shape 17"/>
          <p:cNvSpPr/>
          <p:nvPr/>
        </p:nvSpPr>
        <p:spPr>
          <a:xfrm>
            <a:off x="9079992" y="173736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7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9244584" y="19019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b="1" dirty="0">
                <a:solidFill>
                  <a:srgbClr val="082A4E"/>
                </a:solidFill>
              </a:rPr>
              <a:t>Oil, Gas &amp; Industrial</a:t>
            </a:r>
            <a:endParaRPr lang="en-US" sz="1060" dirty="0"/>
          </a:p>
        </p:txBody>
      </p:sp>
      <p:sp>
        <p:nvSpPr>
          <p:cNvPr id="22" name="Text 19"/>
          <p:cNvSpPr/>
          <p:nvPr/>
        </p:nvSpPr>
        <p:spPr>
          <a:xfrm>
            <a:off x="9244584" y="221284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Fasteners, fittings, instrumentation, fabrication and project supply.</a:t>
            </a:r>
            <a:endParaRPr lang="en-US" sz="720" dirty="0"/>
          </a:p>
        </p:txBody>
      </p:sp>
      <p:sp>
        <p:nvSpPr>
          <p:cNvPr id="23" name="Shape 20"/>
          <p:cNvSpPr/>
          <p:nvPr/>
        </p:nvSpPr>
        <p:spPr>
          <a:xfrm>
            <a:off x="713232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7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877824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b="1" dirty="0">
                <a:solidFill>
                  <a:srgbClr val="082A4E"/>
                </a:solidFill>
              </a:rPr>
              <a:t>Warehouses</a:t>
            </a:r>
            <a:endParaRPr lang="en-US" sz="1060" dirty="0"/>
          </a:p>
        </p:txBody>
      </p:sp>
      <p:sp>
        <p:nvSpPr>
          <p:cNvPr id="25" name="Text 22"/>
          <p:cNvSpPr/>
          <p:nvPr/>
        </p:nvSpPr>
        <p:spPr>
          <a:xfrm>
            <a:off x="877824" y="376732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Racking, lifting items, safety, labels and maintenance consumables.</a:t>
            </a:r>
            <a:endParaRPr lang="en-US" sz="720" dirty="0"/>
          </a:p>
        </p:txBody>
      </p:sp>
      <p:sp>
        <p:nvSpPr>
          <p:cNvPr id="26" name="Shape 23"/>
          <p:cNvSpPr/>
          <p:nvPr/>
        </p:nvSpPr>
        <p:spPr>
          <a:xfrm>
            <a:off x="3502152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7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3666744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b="1" dirty="0">
                <a:solidFill>
                  <a:srgbClr val="082A4E"/>
                </a:solidFill>
              </a:rPr>
              <a:t>Government &amp; Private Projects</a:t>
            </a:r>
            <a:endParaRPr lang="en-US" sz="1060" dirty="0"/>
          </a:p>
        </p:txBody>
      </p:sp>
      <p:sp>
        <p:nvSpPr>
          <p:cNvPr id="28" name="Text 25"/>
          <p:cNvSpPr/>
          <p:nvPr/>
        </p:nvSpPr>
        <p:spPr>
          <a:xfrm>
            <a:off x="3666744" y="376732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Structured RFQ support, documentation and delivery coordination.</a:t>
            </a:r>
            <a:endParaRPr lang="en-US" sz="720" dirty="0"/>
          </a:p>
        </p:txBody>
      </p:sp>
      <p:sp>
        <p:nvSpPr>
          <p:cNvPr id="29" name="Shape 26"/>
          <p:cNvSpPr/>
          <p:nvPr/>
        </p:nvSpPr>
        <p:spPr>
          <a:xfrm>
            <a:off x="6291072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7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6455664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b="1" dirty="0">
                <a:solidFill>
                  <a:srgbClr val="082A4E"/>
                </a:solidFill>
              </a:rPr>
              <a:t>Mechanical Contractors</a:t>
            </a:r>
            <a:endParaRPr lang="en-US" sz="1060" dirty="0"/>
          </a:p>
        </p:txBody>
      </p:sp>
      <p:sp>
        <p:nvSpPr>
          <p:cNvPr id="31" name="Text 28"/>
          <p:cNvSpPr/>
          <p:nvPr/>
        </p:nvSpPr>
        <p:spPr>
          <a:xfrm>
            <a:off x="6455664" y="376732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Valves, fittings, tubes, bars, gauges and fabricated supports.</a:t>
            </a:r>
            <a:endParaRPr lang="en-US" sz="720" dirty="0"/>
          </a:p>
        </p:txBody>
      </p:sp>
      <p:sp>
        <p:nvSpPr>
          <p:cNvPr id="32" name="Shape 29"/>
          <p:cNvSpPr/>
          <p:nvPr/>
        </p:nvSpPr>
        <p:spPr>
          <a:xfrm>
            <a:off x="9079992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7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9244584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b="1" dirty="0">
                <a:solidFill>
                  <a:srgbClr val="082A4E"/>
                </a:solidFill>
              </a:rPr>
              <a:t>Ship Chandlers &amp; Traders</a:t>
            </a:r>
            <a:endParaRPr lang="en-US" sz="1060" dirty="0"/>
          </a:p>
        </p:txBody>
      </p:sp>
      <p:sp>
        <p:nvSpPr>
          <p:cNvPr id="34" name="Text 31"/>
          <p:cNvSpPr/>
          <p:nvPr/>
        </p:nvSpPr>
        <p:spPr>
          <a:xfrm>
            <a:off x="9244584" y="3767328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20" dirty="0">
                <a:solidFill>
                  <a:srgbClr val="203040"/>
                </a:solidFill>
              </a:rPr>
              <a:t>Bulk industrial items, hardware, fasteners and consumables.</a:t>
            </a:r>
            <a:endParaRPr lang="en-US" sz="720" dirty="0"/>
          </a:p>
        </p:txBody>
      </p:sp>
      <p:sp>
        <p:nvSpPr>
          <p:cNvPr id="35" name="Shape 32"/>
          <p:cNvSpPr/>
          <p:nvPr/>
        </p:nvSpPr>
        <p:spPr>
          <a:xfrm>
            <a:off x="1325880" y="5074920"/>
            <a:ext cx="9555480" cy="594360"/>
          </a:xfrm>
          <a:prstGeom prst="roundRect">
            <a:avLst>
              <a:gd name="adj" fmla="val 15385"/>
            </a:avLst>
          </a:prstGeom>
          <a:solidFill>
            <a:srgbClr val="EAF5F8"/>
          </a:solidFill>
          <a:ln w="12700">
            <a:solidFill>
              <a:srgbClr val="B8E5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1554480" y="5285232"/>
            <a:ext cx="9098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82A4E"/>
                </a:solidFill>
              </a:rPr>
              <a:t>Typical RFQ inputs: item name, size/range, material/grade, standard, quantity, delivery city, required certificates and target delivery date.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61B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/>
          <p:cNvPicPr>
            <a:picLocks noChangeAspect="1"/>
          </p:cNvPicPr>
          <p:nvPr/>
        </p:nvPicPr>
        <p:blipFill>
          <a:blip r:embed="rId3"/>
          <a:srcRect l="-44" t="10976" r="44" b="6060"/>
          <a:stretch>
            <a:fillRect/>
          </a:stretch>
        </p:blipFill>
        <p:spPr>
          <a:xfrm>
            <a:off x="6017999" y="95955"/>
            <a:ext cx="6026144" cy="6666089"/>
          </a:xfrm>
          <a:prstGeom prst="rect">
            <a:avLst/>
          </a:prstGeom>
        </p:spPr>
      </p:pic>
      <p:pic>
        <p:nvPicPr>
          <p:cNvPr id="4" name="Image 1" descr="/mnt/data/az_assets/logo_stri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640080"/>
            <a:ext cx="5230368" cy="11795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7240" y="214884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Contact Us for Quotation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804672" y="2816352"/>
            <a:ext cx="475488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D7F6FF"/>
                </a:solidFill>
              </a:rPr>
              <a:t>Send your inquiry with product name, specification/grade, quantity, delivery location and required documents. We will review and respond with clear quotation terms.</a:t>
            </a:r>
            <a:endParaRPr lang="en-US" sz="1150" dirty="0"/>
          </a:p>
        </p:txBody>
      </p:sp>
      <p:sp>
        <p:nvSpPr>
          <p:cNvPr id="7" name="Shape 3"/>
          <p:cNvSpPr/>
          <p:nvPr/>
        </p:nvSpPr>
        <p:spPr>
          <a:xfrm>
            <a:off x="777240" y="3703320"/>
            <a:ext cx="4709160" cy="1874520"/>
          </a:xfrm>
          <a:prstGeom prst="roundRect">
            <a:avLst>
              <a:gd name="adj" fmla="val 4878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960120" y="3913632"/>
            <a:ext cx="685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Emails</a:t>
            </a:r>
            <a:endParaRPr lang="en-US" sz="950" dirty="0"/>
          </a:p>
        </p:txBody>
      </p:sp>
      <p:sp>
        <p:nvSpPr>
          <p:cNvPr id="9" name="Text 5"/>
          <p:cNvSpPr/>
          <p:nvPr/>
        </p:nvSpPr>
        <p:spPr>
          <a:xfrm>
            <a:off x="1874520" y="3886200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D7F6FF"/>
                </a:solidFill>
              </a:rPr>
              <a:t>tahir@zakienergetictrading.com</a:t>
            </a:r>
            <a:endParaRPr lang="en-US" sz="840" dirty="0"/>
          </a:p>
          <a:p>
            <a:pPr marL="0" indent="0">
              <a:buNone/>
            </a:pPr>
            <a:r>
              <a:rPr lang="en-US" sz="840" dirty="0">
                <a:solidFill>
                  <a:srgbClr val="D7F6FF"/>
                </a:solidFill>
              </a:rPr>
              <a:t>faseeh@zakienergetictrading.com</a:t>
            </a:r>
            <a:endParaRPr lang="en-US" sz="840" dirty="0"/>
          </a:p>
          <a:p>
            <a:pPr marL="0" indent="0">
              <a:buNone/>
            </a:pPr>
            <a:r>
              <a:rPr lang="en-US" sz="840" dirty="0">
                <a:solidFill>
                  <a:srgbClr val="D7F6FF"/>
                </a:solidFill>
              </a:rPr>
              <a:t>sales@zakienergetictrading.com</a:t>
            </a:r>
            <a:endParaRPr lang="en-US" sz="840" dirty="0"/>
          </a:p>
        </p:txBody>
      </p:sp>
      <p:sp>
        <p:nvSpPr>
          <p:cNvPr id="10" name="Text 6"/>
          <p:cNvSpPr/>
          <p:nvPr/>
        </p:nvSpPr>
        <p:spPr>
          <a:xfrm>
            <a:off x="960120" y="4572000"/>
            <a:ext cx="685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Phone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1874520" y="4572000"/>
            <a:ext cx="3154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D7F6FF"/>
                </a:solidFill>
              </a:rPr>
              <a:t>+966 53 352 2867   |   +966 55 535 9645</a:t>
            </a:r>
            <a:endParaRPr lang="en-US" sz="860" dirty="0"/>
          </a:p>
        </p:txBody>
      </p:sp>
      <p:sp>
        <p:nvSpPr>
          <p:cNvPr id="12" name="Text 8"/>
          <p:cNvSpPr/>
          <p:nvPr/>
        </p:nvSpPr>
        <p:spPr>
          <a:xfrm>
            <a:off x="960120" y="4901184"/>
            <a:ext cx="685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Website</a:t>
            </a:r>
            <a:endParaRPr lang="en-US" sz="950" dirty="0"/>
          </a:p>
        </p:txBody>
      </p:sp>
      <p:sp>
        <p:nvSpPr>
          <p:cNvPr id="13" name="Text 9"/>
          <p:cNvSpPr/>
          <p:nvPr/>
        </p:nvSpPr>
        <p:spPr>
          <a:xfrm>
            <a:off x="1874520" y="4901184"/>
            <a:ext cx="3154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D7F6FF"/>
                </a:solidFill>
              </a:rPr>
              <a:t>www.zakienergetictrading.com</a:t>
            </a:r>
            <a:endParaRPr lang="en-US" sz="860" dirty="0"/>
          </a:p>
        </p:txBody>
      </p:sp>
      <p:sp>
        <p:nvSpPr>
          <p:cNvPr id="14" name="Text 10"/>
          <p:cNvSpPr/>
          <p:nvPr/>
        </p:nvSpPr>
        <p:spPr>
          <a:xfrm>
            <a:off x="960120" y="5230368"/>
            <a:ext cx="685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Address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1874520" y="5230368"/>
            <a:ext cx="3154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D7F6FF"/>
                </a:solidFill>
              </a:rPr>
              <a:t>4th St, Al-Thuqbah, Al Khobar 31952, Kingdom of Saudi Arabia</a:t>
            </a:r>
            <a:endParaRPr lang="en-US" sz="830" dirty="0"/>
          </a:p>
        </p:txBody>
      </p:sp>
      <p:sp>
        <p:nvSpPr>
          <p:cNvPr id="16" name="Text 12"/>
          <p:cNvSpPr/>
          <p:nvPr/>
        </p:nvSpPr>
        <p:spPr>
          <a:xfrm>
            <a:off x="777240" y="5989320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Reliable Quality. Trusted Solutions. Built for Saudi Arabia.</a:t>
            </a:r>
            <a:endParaRPr lang="en-US" sz="12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Company Snapshot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Saudi-based industrial trading and technical supply partner for contractors, laboratories, manufacturers, and engineering teams.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02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3657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58952" y="1837944"/>
            <a:ext cx="3328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 We Are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758952" y="2130552"/>
            <a:ext cx="3328416" cy="1261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03040"/>
                </a:solidFill>
              </a:rPr>
              <a:t>Al-Zaki Energetic Trading Co. specializes in engineering solutions, industrial trading, and technical supply services across construction, manufacturing, infrastructure, quality-control and laboratory sectors.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462272" y="1691640"/>
            <a:ext cx="34290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626864" y="1837944"/>
            <a:ext cx="30998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Established Presence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4626864" y="2130552"/>
            <a:ext cx="3099816" cy="1261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03040"/>
                </a:solidFill>
              </a:rPr>
              <a:t>Founded in 2003, the business built its reputation through reliable supply of building materials, fasteners, wire mesh, shim plates, hardware, safety items and specialized industrial products.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8092440" y="1691640"/>
            <a:ext cx="35204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257032" y="1837944"/>
            <a:ext cx="31912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We Support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257032" y="2130552"/>
            <a:ext cx="3191256" cy="1261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03040"/>
                </a:solidFill>
              </a:rPr>
              <a:t>Sourcing, bulk supply, technical product matching, supplier documentation, logistics coordination, tender-ready RFQ support and practical after-sales follow-up.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594360" y="3886200"/>
            <a:ext cx="361188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758952" y="4032504"/>
            <a:ext cx="32826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Strengths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795528" y="4389120"/>
            <a:ext cx="3209544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100" dirty="0">
                <a:solidFill>
                  <a:srgbClr val="203040"/>
                </a:solidFill>
              </a:rPr>
              <a:t>✓ Quality-focused sourcing
✓ Responsive quotation process
✓ Saudi/GCC procurement awareness
✓ Wide industrial category range
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4462272" y="3886200"/>
            <a:ext cx="34290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626864" y="4032504"/>
            <a:ext cx="30998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Industries Served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4663440" y="4389120"/>
            <a:ext cx="3026664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100" dirty="0">
                <a:solidFill>
                  <a:srgbClr val="203040"/>
                </a:solidFill>
              </a:rPr>
              <a:t>✓ Construction &amp; civil works
✓ Industrial plants &amp; workshops
✓ Material testing laboratories
✓ Warehouse and maintenance teams
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8092440" y="3886200"/>
            <a:ext cx="352044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016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8257032" y="4032504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Procurement Promise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8293608" y="4389120"/>
            <a:ext cx="3118104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100" dirty="0">
                <a:solidFill>
                  <a:srgbClr val="203040"/>
                </a:solidFill>
              </a:rPr>
              <a:t>✓ Clear specifications
✓ Practical technical support
✓ Timely delivery coordination
✓ Long-term supply relationship
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 Portfolio Map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A broad procurement platform covering civil testing equipment, industrial items, instrumentation, fabrication, safety and general supply.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03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2670048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8890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594360" y="1691640"/>
            <a:ext cx="64008" cy="914400"/>
          </a:xfrm>
          <a:prstGeom prst="rect">
            <a:avLst/>
          </a:prstGeom>
          <a:solidFill>
            <a:srgbClr val="C9A24A"/>
          </a:solidFill>
          <a:ln w="12700">
            <a:solidFill>
              <a:srgbClr val="C9A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58952" y="1828800"/>
            <a:ext cx="2350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082A4E"/>
                </a:solidFill>
              </a:rPr>
              <a:t>Civil Lab &amp; Material Testing</a:t>
            </a:r>
            <a:endParaRPr lang="en-US" sz="930" dirty="0"/>
          </a:p>
        </p:txBody>
      </p:sp>
      <p:sp>
        <p:nvSpPr>
          <p:cNvPr id="14" name="Text 11"/>
          <p:cNvSpPr/>
          <p:nvPr/>
        </p:nvSpPr>
        <p:spPr>
          <a:xfrm>
            <a:off x="758952" y="2103120"/>
            <a:ext cx="2350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dirty="0">
                <a:solidFill>
                  <a:srgbClr val="203040"/>
                </a:solidFill>
              </a:rPr>
              <a:t>Concrete, cement, aggregate, soil, bitumen, asphalt and general lab applications.</a:t>
            </a:r>
            <a:endParaRPr lang="en-US" sz="650" dirty="0"/>
          </a:p>
        </p:txBody>
      </p:sp>
      <p:sp>
        <p:nvSpPr>
          <p:cNvPr id="15" name="Shape 12"/>
          <p:cNvSpPr/>
          <p:nvPr/>
        </p:nvSpPr>
        <p:spPr>
          <a:xfrm>
            <a:off x="3410712" y="1691640"/>
            <a:ext cx="2670048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8890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3410712" y="1691640"/>
            <a:ext cx="64008" cy="914400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3575304" y="1828800"/>
            <a:ext cx="2350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082A4E"/>
                </a:solidFill>
              </a:rPr>
              <a:t>Fasteners, Mesh &amp; Metal Materials</a:t>
            </a:r>
            <a:endParaRPr lang="en-US" sz="930" dirty="0"/>
          </a:p>
        </p:txBody>
      </p:sp>
      <p:sp>
        <p:nvSpPr>
          <p:cNvPr id="18" name="Text 15"/>
          <p:cNvSpPr/>
          <p:nvPr/>
        </p:nvSpPr>
        <p:spPr>
          <a:xfrm>
            <a:off x="3575304" y="2103120"/>
            <a:ext cx="2350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dirty="0">
                <a:solidFill>
                  <a:srgbClr val="203040"/>
                </a:solidFill>
              </a:rPr>
              <a:t>Bolts, anchors, wire mesh, binding wires, shim plates, bars, tubes and straps.</a:t>
            </a:r>
            <a:endParaRPr lang="en-US" sz="650" dirty="0"/>
          </a:p>
        </p:txBody>
      </p:sp>
      <p:sp>
        <p:nvSpPr>
          <p:cNvPr id="19" name="Shape 16"/>
          <p:cNvSpPr/>
          <p:nvPr/>
        </p:nvSpPr>
        <p:spPr>
          <a:xfrm>
            <a:off x="6227064" y="1691640"/>
            <a:ext cx="2670048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8890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6227064" y="1691640"/>
            <a:ext cx="64008" cy="914400"/>
          </a:xfrm>
          <a:prstGeom prst="rect">
            <a:avLst/>
          </a:prstGeom>
          <a:solidFill>
            <a:srgbClr val="C9A24A"/>
          </a:solidFill>
          <a:ln w="12700">
            <a:solidFill>
              <a:srgbClr val="C9A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6391656" y="1828800"/>
            <a:ext cx="2350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082A4E"/>
                </a:solidFill>
              </a:rPr>
              <a:t>Mechanical Components &amp; Fittings</a:t>
            </a:r>
            <a:endParaRPr lang="en-US" sz="930" dirty="0"/>
          </a:p>
        </p:txBody>
      </p:sp>
      <p:sp>
        <p:nvSpPr>
          <p:cNvPr id="22" name="Text 19"/>
          <p:cNvSpPr/>
          <p:nvPr/>
        </p:nvSpPr>
        <p:spPr>
          <a:xfrm>
            <a:off x="6391656" y="2103120"/>
            <a:ext cx="2350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dirty="0">
                <a:solidFill>
                  <a:srgbClr val="203040"/>
                </a:solidFill>
              </a:rPr>
              <a:t>Air fittings, valves, pipe fittings, tank mountings, accessories and hardware.</a:t>
            </a:r>
            <a:endParaRPr lang="en-US" sz="650" dirty="0"/>
          </a:p>
        </p:txBody>
      </p:sp>
      <p:sp>
        <p:nvSpPr>
          <p:cNvPr id="23" name="Shape 20"/>
          <p:cNvSpPr/>
          <p:nvPr/>
        </p:nvSpPr>
        <p:spPr>
          <a:xfrm>
            <a:off x="9043416" y="1691640"/>
            <a:ext cx="2670048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8890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9043416" y="1691640"/>
            <a:ext cx="64008" cy="914400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9208008" y="1828800"/>
            <a:ext cx="2350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082A4E"/>
                </a:solidFill>
              </a:rPr>
              <a:t>Instrumentation &amp; Automation</a:t>
            </a:r>
            <a:endParaRPr lang="en-US" sz="930" dirty="0"/>
          </a:p>
        </p:txBody>
      </p:sp>
      <p:sp>
        <p:nvSpPr>
          <p:cNvPr id="26" name="Text 23"/>
          <p:cNvSpPr/>
          <p:nvPr/>
        </p:nvSpPr>
        <p:spPr>
          <a:xfrm>
            <a:off x="9208008" y="2103120"/>
            <a:ext cx="2350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dirty="0">
                <a:solidFill>
                  <a:srgbClr val="203040"/>
                </a:solidFill>
              </a:rPr>
              <a:t>Pressure/temperature gauges, sensors, switches, transmitters, controllers and portable meters.</a:t>
            </a:r>
            <a:endParaRPr lang="en-US" sz="650" dirty="0"/>
          </a:p>
        </p:txBody>
      </p:sp>
      <p:sp>
        <p:nvSpPr>
          <p:cNvPr id="27" name="Shape 24"/>
          <p:cNvSpPr/>
          <p:nvPr/>
        </p:nvSpPr>
        <p:spPr>
          <a:xfrm>
            <a:off x="594360" y="2862072"/>
            <a:ext cx="2670048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8890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594360" y="2862072"/>
            <a:ext cx="64008" cy="914400"/>
          </a:xfrm>
          <a:prstGeom prst="rect">
            <a:avLst/>
          </a:prstGeom>
          <a:solidFill>
            <a:srgbClr val="C9A24A"/>
          </a:solidFill>
          <a:ln w="12700">
            <a:solidFill>
              <a:srgbClr val="C9A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758952" y="2999232"/>
            <a:ext cx="2350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082A4E"/>
                </a:solidFill>
              </a:rPr>
              <a:t>Fabrication &amp; Civil Works Support</a:t>
            </a:r>
            <a:endParaRPr lang="en-US" sz="930" dirty="0"/>
          </a:p>
        </p:txBody>
      </p:sp>
      <p:sp>
        <p:nvSpPr>
          <p:cNvPr id="30" name="Text 27"/>
          <p:cNvSpPr/>
          <p:nvPr/>
        </p:nvSpPr>
        <p:spPr>
          <a:xfrm>
            <a:off x="758952" y="3273552"/>
            <a:ext cx="2350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dirty="0">
                <a:solidFill>
                  <a:srgbClr val="203040"/>
                </a:solidFill>
              </a:rPr>
              <a:t>Machine foundations, metal fabrication, civil work supply and fabricated products.</a:t>
            </a:r>
            <a:endParaRPr lang="en-US" sz="650" dirty="0"/>
          </a:p>
        </p:txBody>
      </p:sp>
      <p:sp>
        <p:nvSpPr>
          <p:cNvPr id="31" name="Shape 28"/>
          <p:cNvSpPr/>
          <p:nvPr/>
        </p:nvSpPr>
        <p:spPr>
          <a:xfrm>
            <a:off x="3410712" y="2862072"/>
            <a:ext cx="2670048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8890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9"/>
          <p:cNvSpPr/>
          <p:nvPr/>
        </p:nvSpPr>
        <p:spPr>
          <a:xfrm>
            <a:off x="3410712" y="2862072"/>
            <a:ext cx="64008" cy="914400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3575304" y="2999232"/>
            <a:ext cx="2350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082A4E"/>
                </a:solidFill>
              </a:rPr>
              <a:t>HVAC &amp; Plant Accessories</a:t>
            </a:r>
            <a:endParaRPr lang="en-US" sz="930" dirty="0"/>
          </a:p>
        </p:txBody>
      </p:sp>
      <p:sp>
        <p:nvSpPr>
          <p:cNvPr id="34" name="Text 31"/>
          <p:cNvSpPr/>
          <p:nvPr/>
        </p:nvSpPr>
        <p:spPr>
          <a:xfrm>
            <a:off x="3575304" y="3273552"/>
            <a:ext cx="2350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dirty="0">
                <a:solidFill>
                  <a:srgbClr val="203040"/>
                </a:solidFill>
              </a:rPr>
              <a:t>HVAC items, valves, fittings, measuring instruments and plant consumables.</a:t>
            </a:r>
            <a:endParaRPr lang="en-US" sz="650" dirty="0"/>
          </a:p>
        </p:txBody>
      </p:sp>
      <p:sp>
        <p:nvSpPr>
          <p:cNvPr id="35" name="Shape 32"/>
          <p:cNvSpPr/>
          <p:nvPr/>
        </p:nvSpPr>
        <p:spPr>
          <a:xfrm>
            <a:off x="6227064" y="2862072"/>
            <a:ext cx="2670048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8890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3"/>
          <p:cNvSpPr/>
          <p:nvPr/>
        </p:nvSpPr>
        <p:spPr>
          <a:xfrm>
            <a:off x="6227064" y="2862072"/>
            <a:ext cx="64008" cy="914400"/>
          </a:xfrm>
          <a:prstGeom prst="rect">
            <a:avLst/>
          </a:prstGeom>
          <a:solidFill>
            <a:srgbClr val="C9A24A"/>
          </a:solidFill>
          <a:ln w="12700">
            <a:solidFill>
              <a:srgbClr val="C9A2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6391656" y="2999232"/>
            <a:ext cx="2350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082A4E"/>
                </a:solidFill>
              </a:rPr>
              <a:t>Safety, Lifting &amp; Site Supplies</a:t>
            </a:r>
            <a:endParaRPr lang="en-US" sz="930" dirty="0"/>
          </a:p>
        </p:txBody>
      </p:sp>
      <p:sp>
        <p:nvSpPr>
          <p:cNvPr id="38" name="Text 35"/>
          <p:cNvSpPr/>
          <p:nvPr/>
        </p:nvSpPr>
        <p:spPr>
          <a:xfrm>
            <a:off x="6391656" y="3273552"/>
            <a:ext cx="2350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dirty="0">
                <a:solidFill>
                  <a:srgbClr val="203040"/>
                </a:solidFill>
              </a:rPr>
              <a:t>PPE, lifting items, slings, shackles, hooks, chains, safety consumables.</a:t>
            </a:r>
            <a:endParaRPr lang="en-US" sz="650" dirty="0"/>
          </a:p>
        </p:txBody>
      </p:sp>
      <p:sp>
        <p:nvSpPr>
          <p:cNvPr id="39" name="Shape 36"/>
          <p:cNvSpPr/>
          <p:nvPr/>
        </p:nvSpPr>
        <p:spPr>
          <a:xfrm>
            <a:off x="9043416" y="2862072"/>
            <a:ext cx="2670048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8890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7"/>
          <p:cNvSpPr/>
          <p:nvPr/>
        </p:nvSpPr>
        <p:spPr>
          <a:xfrm>
            <a:off x="9043416" y="2862072"/>
            <a:ext cx="64008" cy="914400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8"/>
          <p:cNvSpPr/>
          <p:nvPr/>
        </p:nvSpPr>
        <p:spPr>
          <a:xfrm>
            <a:off x="9208008" y="2999232"/>
            <a:ext cx="2350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082A4E"/>
                </a:solidFill>
              </a:rPr>
              <a:t>Office &amp; General Supplies</a:t>
            </a:r>
            <a:endParaRPr lang="en-US" sz="930" dirty="0"/>
          </a:p>
        </p:txBody>
      </p:sp>
      <p:sp>
        <p:nvSpPr>
          <p:cNvPr id="42" name="Text 39"/>
          <p:cNvSpPr/>
          <p:nvPr/>
        </p:nvSpPr>
        <p:spPr>
          <a:xfrm>
            <a:off x="9208008" y="3273552"/>
            <a:ext cx="2350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50" dirty="0">
                <a:solidFill>
                  <a:srgbClr val="203040"/>
                </a:solidFill>
              </a:rPr>
              <a:t>Office equipment, labels, tags, consumables and general procurement support.</a:t>
            </a:r>
            <a:endParaRPr lang="en-US" sz="650" dirty="0"/>
          </a:p>
        </p:txBody>
      </p:sp>
      <p:sp>
        <p:nvSpPr>
          <p:cNvPr id="43" name="Text 40"/>
          <p:cNvSpPr/>
          <p:nvPr/>
        </p:nvSpPr>
        <p:spPr>
          <a:xfrm>
            <a:off x="822960" y="4343400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82A4E"/>
                </a:solidFill>
              </a:rPr>
              <a:t>Buyers can send product name / application, required standard, size/range, brand preference, quantity, delivery location and required certificates. We respond with clear quotation conditions, lead time, origin and documentation options.</a:t>
            </a:r>
            <a:endParaRPr lang="en-US" sz="1200" dirty="0"/>
          </a:p>
        </p:txBody>
      </p:sp>
      <p:sp>
        <p:nvSpPr>
          <p:cNvPr id="44" name="Shape 41"/>
          <p:cNvSpPr/>
          <p:nvPr/>
        </p:nvSpPr>
        <p:spPr>
          <a:xfrm>
            <a:off x="1828800" y="5166360"/>
            <a:ext cx="8503920" cy="621792"/>
          </a:xfrm>
          <a:prstGeom prst="roundRect">
            <a:avLst>
              <a:gd name="adj" fmla="val 11765"/>
            </a:avLst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2"/>
          <p:cNvSpPr/>
          <p:nvPr/>
        </p:nvSpPr>
        <p:spPr>
          <a:xfrm>
            <a:off x="2011680" y="5358384"/>
            <a:ext cx="8138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One supplier. Multiple categories. Technical clarity from inquiry to delivery.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47A010-CC84-9615-225E-39DF0B600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33FE649-6FAD-BAA3-4D34-6B72BE53E6FC}"/>
              </a:ext>
            </a:extLst>
          </p:cNvPr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6A9A78E-23DE-8FDB-1402-A52C6DCB9EE9}"/>
              </a:ext>
            </a:extLst>
          </p:cNvPr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>
            <a:extLst>
              <a:ext uri="{FF2B5EF4-FFF2-40B4-BE49-F238E27FC236}">
                <a16:creationId xmlns:a16="http://schemas.microsoft.com/office/drawing/2014/main" id="{92230E65-87FE-0F9C-FC7C-AD02A68CE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00D7723-B323-01C4-6E29-CBAD18FD83FB}"/>
              </a:ext>
            </a:extLst>
          </p:cNvPr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224D5A0-C6C7-F8DE-3855-7EEB3616E286}"/>
              </a:ext>
            </a:extLst>
          </p:cNvPr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A968C5B-C656-A51D-0DAC-C237C3D6A2CD}"/>
              </a:ext>
            </a:extLst>
          </p:cNvPr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Testing </a:t>
            </a:r>
            <a:r>
              <a:rPr lang="en-US" sz="2000" b="1" dirty="0" err="1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Moulds</a:t>
            </a: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, Sieves and Sample Tins</a:t>
            </a:r>
            <a:endParaRPr lang="en-US" sz="20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5934F6E4-AE52-912F-A35A-E2E4E0ADD017}"/>
              </a:ext>
            </a:extLst>
          </p:cNvPr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Civil Testing Laboratory Equipment</a:t>
            </a:r>
            <a:endParaRPr lang="en-US" sz="87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4EBEE3AD-766D-B16D-3D09-9EB51D03AB3C}"/>
              </a:ext>
            </a:extLst>
          </p:cNvPr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0324704-F771-D9C3-3EB1-CC26191087B5}"/>
              </a:ext>
            </a:extLst>
          </p:cNvPr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04</a:t>
            </a:r>
            <a:endParaRPr lang="en-US" sz="70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325B22D2-F57E-437B-C626-BC901FB51CA9}"/>
              </a:ext>
            </a:extLst>
          </p:cNvPr>
          <p:cNvSpPr/>
          <p:nvPr/>
        </p:nvSpPr>
        <p:spPr>
          <a:xfrm>
            <a:off x="594360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>
            <a:extLst>
              <a:ext uri="{FF2B5EF4-FFF2-40B4-BE49-F238E27FC236}">
                <a16:creationId xmlns:a16="http://schemas.microsoft.com/office/drawing/2014/main" id="{4780A58E-EE1D-F3B1-6570-0501156E8D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3" t="7606" r="-413" b="23939"/>
          <a:stretch>
            <a:fillRect/>
          </a:stretch>
        </p:blipFill>
        <p:spPr>
          <a:xfrm>
            <a:off x="713232" y="1819656"/>
            <a:ext cx="2212848" cy="1892808"/>
          </a:xfrm>
          <a:prstGeom prst="rect">
            <a:avLst/>
          </a:prstGeom>
        </p:spPr>
      </p:pic>
      <p:sp>
        <p:nvSpPr>
          <p:cNvPr id="13" name="Shape 9">
            <a:extLst>
              <a:ext uri="{FF2B5EF4-FFF2-40B4-BE49-F238E27FC236}">
                <a16:creationId xmlns:a16="http://schemas.microsoft.com/office/drawing/2014/main" id="{C04A0074-485B-66DC-2146-654216691BEE}"/>
              </a:ext>
            </a:extLst>
          </p:cNvPr>
          <p:cNvSpPr/>
          <p:nvPr/>
        </p:nvSpPr>
        <p:spPr>
          <a:xfrm>
            <a:off x="786384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mnt/data/az_assets/logo_mark.jpg">
            <a:extLst>
              <a:ext uri="{FF2B5EF4-FFF2-40B4-BE49-F238E27FC236}">
                <a16:creationId xmlns:a16="http://schemas.microsoft.com/office/drawing/2014/main" id="{90809D16-FF99-5E70-3945-F38BCE354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1911096"/>
            <a:ext cx="182880" cy="182880"/>
          </a:xfrm>
          <a:prstGeom prst="rect">
            <a:avLst/>
          </a:prstGeom>
        </p:spPr>
      </p:pic>
      <p:sp>
        <p:nvSpPr>
          <p:cNvPr id="15" name="Text 10">
            <a:extLst>
              <a:ext uri="{FF2B5EF4-FFF2-40B4-BE49-F238E27FC236}">
                <a16:creationId xmlns:a16="http://schemas.microsoft.com/office/drawing/2014/main" id="{1B5C0E0D-7602-8AB2-34D9-5C6B7F525020}"/>
              </a:ext>
            </a:extLst>
          </p:cNvPr>
          <p:cNvSpPr/>
          <p:nvPr/>
        </p:nvSpPr>
        <p:spPr>
          <a:xfrm>
            <a:off x="1014984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C89E88BB-40C4-2E82-4676-2F5316682A6A}"/>
              </a:ext>
            </a:extLst>
          </p:cNvPr>
          <p:cNvSpPr/>
          <p:nvPr/>
        </p:nvSpPr>
        <p:spPr>
          <a:xfrm>
            <a:off x="3081528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Sieve Set</a:t>
            </a:r>
            <a:endParaRPr lang="en-US" sz="1220" dirty="0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05E5C9AF-30A2-C5D8-42CA-6ED183E7283B}"/>
              </a:ext>
            </a:extLst>
          </p:cNvPr>
          <p:cNvSpPr/>
          <p:nvPr/>
        </p:nvSpPr>
        <p:spPr>
          <a:xfrm>
            <a:off x="3081528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Stainless steel test sieves for aggregate and soil particle size analysis </a:t>
            </a:r>
            <a:endParaRPr lang="en-US" sz="780" dirty="0"/>
          </a:p>
        </p:txBody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FE6CA764-2E05-AC7B-6C0A-5BC4BFB22563}"/>
              </a:ext>
            </a:extLst>
          </p:cNvPr>
          <p:cNvSpPr/>
          <p:nvPr/>
        </p:nvSpPr>
        <p:spPr>
          <a:xfrm>
            <a:off x="3081528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49FB45A6-57D6-AA18-4B93-9FEFCFC9DA44}"/>
              </a:ext>
            </a:extLst>
          </p:cNvPr>
          <p:cNvSpPr/>
          <p:nvPr/>
        </p:nvSpPr>
        <p:spPr>
          <a:xfrm>
            <a:off x="4178808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80" dirty="0"/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49CB7DD8-C6B7-58EF-D2F6-7532838C6258}"/>
              </a:ext>
            </a:extLst>
          </p:cNvPr>
          <p:cNvSpPr/>
          <p:nvPr/>
        </p:nvSpPr>
        <p:spPr>
          <a:xfrm>
            <a:off x="6391656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>
            <a:extLst>
              <a:ext uri="{FF2B5EF4-FFF2-40B4-BE49-F238E27FC236}">
                <a16:creationId xmlns:a16="http://schemas.microsoft.com/office/drawing/2014/main" id="{A1656C8F-4F78-B4D0-44F6-C73D08F8C27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40" t="19576" r="-1240" b="11970"/>
          <a:stretch>
            <a:fillRect/>
          </a:stretch>
        </p:blipFill>
        <p:spPr>
          <a:xfrm>
            <a:off x="6510528" y="1819656"/>
            <a:ext cx="2212848" cy="1892808"/>
          </a:xfrm>
          <a:prstGeom prst="rect">
            <a:avLst/>
          </a:prstGeom>
        </p:spPr>
      </p:pic>
      <p:sp>
        <p:nvSpPr>
          <p:cNvPr id="22" name="Shape 16">
            <a:extLst>
              <a:ext uri="{FF2B5EF4-FFF2-40B4-BE49-F238E27FC236}">
                <a16:creationId xmlns:a16="http://schemas.microsoft.com/office/drawing/2014/main" id="{0793BE88-DAB5-1DB0-BC72-B64C8A055E93}"/>
              </a:ext>
            </a:extLst>
          </p:cNvPr>
          <p:cNvSpPr/>
          <p:nvPr/>
        </p:nvSpPr>
        <p:spPr>
          <a:xfrm>
            <a:off x="6583680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mnt/data/az_assets/logo_mark.jpg">
            <a:extLst>
              <a:ext uri="{FF2B5EF4-FFF2-40B4-BE49-F238E27FC236}">
                <a16:creationId xmlns:a16="http://schemas.microsoft.com/office/drawing/2014/main" id="{8A38B78F-47A1-5291-DF8B-D30B8B17C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1911096"/>
            <a:ext cx="182880" cy="182880"/>
          </a:xfrm>
          <a:prstGeom prst="rect">
            <a:avLst/>
          </a:prstGeom>
        </p:spPr>
      </p:pic>
      <p:sp>
        <p:nvSpPr>
          <p:cNvPr id="24" name="Text 17">
            <a:extLst>
              <a:ext uri="{FF2B5EF4-FFF2-40B4-BE49-F238E27FC236}">
                <a16:creationId xmlns:a16="http://schemas.microsoft.com/office/drawing/2014/main" id="{27549872-BEB6-3333-C286-68FCE914A463}"/>
              </a:ext>
            </a:extLst>
          </p:cNvPr>
          <p:cNvSpPr/>
          <p:nvPr/>
        </p:nvSpPr>
        <p:spPr>
          <a:xfrm>
            <a:off x="6812280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25" name="Text 18">
            <a:extLst>
              <a:ext uri="{FF2B5EF4-FFF2-40B4-BE49-F238E27FC236}">
                <a16:creationId xmlns:a16="http://schemas.microsoft.com/office/drawing/2014/main" id="{477B4740-023D-9632-2D13-D17CF42988C6}"/>
              </a:ext>
            </a:extLst>
          </p:cNvPr>
          <p:cNvSpPr/>
          <p:nvPr/>
        </p:nvSpPr>
        <p:spPr>
          <a:xfrm>
            <a:off x="8878824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Concrete Cube Mould 1500mm</a:t>
            </a:r>
            <a:endParaRPr lang="en-US" sz="122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1870BD87-473D-CD66-13FD-7D8E9DF9F2B3}"/>
              </a:ext>
            </a:extLst>
          </p:cNvPr>
          <p:cNvSpPr/>
          <p:nvPr/>
        </p:nvSpPr>
        <p:spPr>
          <a:xfrm>
            <a:off x="8878824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Durable cube Mould for accurate concrete compressive strength sample preparation.</a:t>
            </a:r>
            <a:endParaRPr lang="en-US" sz="780" dirty="0"/>
          </a:p>
        </p:txBody>
      </p:sp>
      <p:sp>
        <p:nvSpPr>
          <p:cNvPr id="27" name="Shape 20">
            <a:extLst>
              <a:ext uri="{FF2B5EF4-FFF2-40B4-BE49-F238E27FC236}">
                <a16:creationId xmlns:a16="http://schemas.microsoft.com/office/drawing/2014/main" id="{42F4303F-8DF0-2697-A581-544DA8715680}"/>
              </a:ext>
            </a:extLst>
          </p:cNvPr>
          <p:cNvSpPr/>
          <p:nvPr/>
        </p:nvSpPr>
        <p:spPr>
          <a:xfrm>
            <a:off x="8878824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6A9CA90F-DC6F-2212-6670-5EFB2004D577}"/>
              </a:ext>
            </a:extLst>
          </p:cNvPr>
          <p:cNvSpPr/>
          <p:nvPr/>
        </p:nvSpPr>
        <p:spPr>
          <a:xfrm>
            <a:off x="9976104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80" dirty="0"/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150D25DD-F07A-C80F-186F-B73FAF7800CD}"/>
              </a:ext>
            </a:extLst>
          </p:cNvPr>
          <p:cNvSpPr/>
          <p:nvPr/>
        </p:nvSpPr>
        <p:spPr>
          <a:xfrm>
            <a:off x="594360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>
            <a:extLst>
              <a:ext uri="{FF2B5EF4-FFF2-40B4-BE49-F238E27FC236}">
                <a16:creationId xmlns:a16="http://schemas.microsoft.com/office/drawing/2014/main" id="{0AA28278-4906-7766-8DFA-871F836F867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5773" b="15773"/>
          <a:stretch/>
        </p:blipFill>
        <p:spPr>
          <a:xfrm>
            <a:off x="713232" y="4261104"/>
            <a:ext cx="2212848" cy="1892808"/>
          </a:xfrm>
          <a:prstGeom prst="rect">
            <a:avLst/>
          </a:prstGeom>
        </p:spPr>
      </p:pic>
      <p:sp>
        <p:nvSpPr>
          <p:cNvPr id="31" name="Shape 23">
            <a:extLst>
              <a:ext uri="{FF2B5EF4-FFF2-40B4-BE49-F238E27FC236}">
                <a16:creationId xmlns:a16="http://schemas.microsoft.com/office/drawing/2014/main" id="{34B61B77-02D4-1A1A-442E-094AB7F95C49}"/>
              </a:ext>
            </a:extLst>
          </p:cNvPr>
          <p:cNvSpPr/>
          <p:nvPr/>
        </p:nvSpPr>
        <p:spPr>
          <a:xfrm>
            <a:off x="786384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6" descr="/mnt/data/az_assets/logo_mark.jpg">
            <a:extLst>
              <a:ext uri="{FF2B5EF4-FFF2-40B4-BE49-F238E27FC236}">
                <a16:creationId xmlns:a16="http://schemas.microsoft.com/office/drawing/2014/main" id="{725513A2-2ADD-E12F-632B-0F4D0D26C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4352544"/>
            <a:ext cx="182880" cy="182880"/>
          </a:xfrm>
          <a:prstGeom prst="rect">
            <a:avLst/>
          </a:prstGeom>
        </p:spPr>
      </p:pic>
      <p:sp>
        <p:nvSpPr>
          <p:cNvPr id="33" name="Text 24">
            <a:extLst>
              <a:ext uri="{FF2B5EF4-FFF2-40B4-BE49-F238E27FC236}">
                <a16:creationId xmlns:a16="http://schemas.microsoft.com/office/drawing/2014/main" id="{27D462D7-0F63-D08E-7CDB-AD806EF4AEA5}"/>
              </a:ext>
            </a:extLst>
          </p:cNvPr>
          <p:cNvSpPr/>
          <p:nvPr/>
        </p:nvSpPr>
        <p:spPr>
          <a:xfrm>
            <a:off x="1014984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34" name="Text 25">
            <a:extLst>
              <a:ext uri="{FF2B5EF4-FFF2-40B4-BE49-F238E27FC236}">
                <a16:creationId xmlns:a16="http://schemas.microsoft.com/office/drawing/2014/main" id="{080330D5-8682-9CC1-E449-340153A96965}"/>
              </a:ext>
            </a:extLst>
          </p:cNvPr>
          <p:cNvSpPr/>
          <p:nvPr/>
        </p:nvSpPr>
        <p:spPr>
          <a:xfrm>
            <a:off x="3081528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Cylinder Mould</a:t>
            </a:r>
            <a:endParaRPr lang="en-US" sz="1220" dirty="0"/>
          </a:p>
        </p:txBody>
      </p:sp>
      <p:sp>
        <p:nvSpPr>
          <p:cNvPr id="35" name="Text 26">
            <a:extLst>
              <a:ext uri="{FF2B5EF4-FFF2-40B4-BE49-F238E27FC236}">
                <a16:creationId xmlns:a16="http://schemas.microsoft.com/office/drawing/2014/main" id="{D8713A1F-AA3C-68DD-7B44-D00E6648438B}"/>
              </a:ext>
            </a:extLst>
          </p:cNvPr>
          <p:cNvSpPr/>
          <p:nvPr/>
        </p:nvSpPr>
        <p:spPr>
          <a:xfrm>
            <a:off x="3081528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Heavy-duty cylindrical mould for concrete specimen casting and testing</a:t>
            </a:r>
            <a:endParaRPr lang="en-US" sz="780" dirty="0"/>
          </a:p>
        </p:txBody>
      </p:sp>
      <p:sp>
        <p:nvSpPr>
          <p:cNvPr id="36" name="Shape 27">
            <a:extLst>
              <a:ext uri="{FF2B5EF4-FFF2-40B4-BE49-F238E27FC236}">
                <a16:creationId xmlns:a16="http://schemas.microsoft.com/office/drawing/2014/main" id="{9806985E-C354-7905-7E38-15721AC1BDF2}"/>
              </a:ext>
            </a:extLst>
          </p:cNvPr>
          <p:cNvSpPr/>
          <p:nvPr/>
        </p:nvSpPr>
        <p:spPr>
          <a:xfrm>
            <a:off x="3081528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8">
            <a:extLst>
              <a:ext uri="{FF2B5EF4-FFF2-40B4-BE49-F238E27FC236}">
                <a16:creationId xmlns:a16="http://schemas.microsoft.com/office/drawing/2014/main" id="{5E2A2196-4E63-0966-5552-228A660241CC}"/>
              </a:ext>
            </a:extLst>
          </p:cNvPr>
          <p:cNvSpPr/>
          <p:nvPr/>
        </p:nvSpPr>
        <p:spPr>
          <a:xfrm>
            <a:off x="4178808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80" dirty="0"/>
          </a:p>
        </p:txBody>
      </p:sp>
      <p:sp>
        <p:nvSpPr>
          <p:cNvPr id="38" name="Shape 29">
            <a:extLst>
              <a:ext uri="{FF2B5EF4-FFF2-40B4-BE49-F238E27FC236}">
                <a16:creationId xmlns:a16="http://schemas.microsoft.com/office/drawing/2014/main" id="{A4120716-9AF9-7848-7A14-7CFDBEC1E4DE}"/>
              </a:ext>
            </a:extLst>
          </p:cNvPr>
          <p:cNvSpPr/>
          <p:nvPr/>
        </p:nvSpPr>
        <p:spPr>
          <a:xfrm>
            <a:off x="6391656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7">
            <a:extLst>
              <a:ext uri="{FF2B5EF4-FFF2-40B4-BE49-F238E27FC236}">
                <a16:creationId xmlns:a16="http://schemas.microsoft.com/office/drawing/2014/main" id="{F477CA72-53CB-9C86-D6E7-00CCF82B2C3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7736" b="23810"/>
          <a:stretch>
            <a:fillRect/>
          </a:stretch>
        </p:blipFill>
        <p:spPr>
          <a:xfrm>
            <a:off x="6510528" y="4261104"/>
            <a:ext cx="2212848" cy="1892808"/>
          </a:xfrm>
          <a:prstGeom prst="rect">
            <a:avLst/>
          </a:prstGeom>
        </p:spPr>
      </p:pic>
      <p:sp>
        <p:nvSpPr>
          <p:cNvPr id="40" name="Shape 30">
            <a:extLst>
              <a:ext uri="{FF2B5EF4-FFF2-40B4-BE49-F238E27FC236}">
                <a16:creationId xmlns:a16="http://schemas.microsoft.com/office/drawing/2014/main" id="{C09973B5-B9CC-0776-1D81-4A38C3D05A86}"/>
              </a:ext>
            </a:extLst>
          </p:cNvPr>
          <p:cNvSpPr/>
          <p:nvPr/>
        </p:nvSpPr>
        <p:spPr>
          <a:xfrm>
            <a:off x="6583680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8" descr="/mnt/data/az_assets/logo_mark.jpg">
            <a:extLst>
              <a:ext uri="{FF2B5EF4-FFF2-40B4-BE49-F238E27FC236}">
                <a16:creationId xmlns:a16="http://schemas.microsoft.com/office/drawing/2014/main" id="{DD24BC36-76A2-4E93-C61D-7A37BDF51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4352544"/>
            <a:ext cx="182880" cy="182880"/>
          </a:xfrm>
          <a:prstGeom prst="rect">
            <a:avLst/>
          </a:prstGeom>
        </p:spPr>
      </p:pic>
      <p:sp>
        <p:nvSpPr>
          <p:cNvPr id="42" name="Text 31">
            <a:extLst>
              <a:ext uri="{FF2B5EF4-FFF2-40B4-BE49-F238E27FC236}">
                <a16:creationId xmlns:a16="http://schemas.microsoft.com/office/drawing/2014/main" id="{319B15F6-9F4F-9856-9FD0-0FD864E7BCF9}"/>
              </a:ext>
            </a:extLst>
          </p:cNvPr>
          <p:cNvSpPr/>
          <p:nvPr/>
        </p:nvSpPr>
        <p:spPr>
          <a:xfrm>
            <a:off x="6812280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43" name="Text 32">
            <a:extLst>
              <a:ext uri="{FF2B5EF4-FFF2-40B4-BE49-F238E27FC236}">
                <a16:creationId xmlns:a16="http://schemas.microsoft.com/office/drawing/2014/main" id="{C7551DA3-B344-578B-C8E2-EAC40A7113DC}"/>
              </a:ext>
            </a:extLst>
          </p:cNvPr>
          <p:cNvSpPr/>
          <p:nvPr/>
        </p:nvSpPr>
        <p:spPr>
          <a:xfrm>
            <a:off x="8878824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Bitumen Sample Cups / Tins</a:t>
            </a:r>
            <a:endParaRPr lang="en-US" sz="1220" dirty="0"/>
          </a:p>
        </p:txBody>
      </p:sp>
      <p:sp>
        <p:nvSpPr>
          <p:cNvPr id="44" name="Text 33">
            <a:extLst>
              <a:ext uri="{FF2B5EF4-FFF2-40B4-BE49-F238E27FC236}">
                <a16:creationId xmlns:a16="http://schemas.microsoft.com/office/drawing/2014/main" id="{EEBDD912-1A97-5B48-316C-5D9E5C2404EB}"/>
              </a:ext>
            </a:extLst>
          </p:cNvPr>
          <p:cNvSpPr/>
          <p:nvPr/>
        </p:nvSpPr>
        <p:spPr>
          <a:xfrm>
            <a:off x="8878824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Metal sample cups for handling, storing and preparing bitumen test samples.</a:t>
            </a:r>
            <a:endParaRPr lang="en-US" sz="780" dirty="0"/>
          </a:p>
        </p:txBody>
      </p:sp>
      <p:sp>
        <p:nvSpPr>
          <p:cNvPr id="45" name="Shape 34">
            <a:extLst>
              <a:ext uri="{FF2B5EF4-FFF2-40B4-BE49-F238E27FC236}">
                <a16:creationId xmlns:a16="http://schemas.microsoft.com/office/drawing/2014/main" id="{61AE60B9-3695-6D9C-87BB-F936A4036123}"/>
              </a:ext>
            </a:extLst>
          </p:cNvPr>
          <p:cNvSpPr/>
          <p:nvPr/>
        </p:nvSpPr>
        <p:spPr>
          <a:xfrm>
            <a:off x="8878824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>
            <a:extLst>
              <a:ext uri="{FF2B5EF4-FFF2-40B4-BE49-F238E27FC236}">
                <a16:creationId xmlns:a16="http://schemas.microsoft.com/office/drawing/2014/main" id="{4C6CE2F5-6F86-4328-94EB-466C5CA46B5D}"/>
              </a:ext>
            </a:extLst>
          </p:cNvPr>
          <p:cNvSpPr/>
          <p:nvPr/>
        </p:nvSpPr>
        <p:spPr>
          <a:xfrm>
            <a:off x="9976104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80" dirty="0"/>
          </a:p>
        </p:txBody>
      </p:sp>
    </p:spTree>
    <p:extLst>
      <p:ext uri="{BB962C8B-B14F-4D97-AF65-F5344CB8AC3E}">
        <p14:creationId xmlns:p14="http://schemas.microsoft.com/office/powerpoint/2010/main" val="1222323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60CA63-1111-9944-8E89-3C8BD833F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D1CA960-75CD-09A0-D29D-75F897C9A82E}"/>
              </a:ext>
            </a:extLst>
          </p:cNvPr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DFFCDEC-E29B-2FB9-F948-DE1F344850ED}"/>
              </a:ext>
            </a:extLst>
          </p:cNvPr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>
            <a:extLst>
              <a:ext uri="{FF2B5EF4-FFF2-40B4-BE49-F238E27FC236}">
                <a16:creationId xmlns:a16="http://schemas.microsoft.com/office/drawing/2014/main" id="{B89FB248-EA8A-DD61-8430-1F3E6F19C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0CE149-6CC8-F9D5-ADB5-4EA0ED25806A}"/>
              </a:ext>
            </a:extLst>
          </p:cNvPr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9B33A1C4-F710-315E-1CB3-E7EF3AA5C519}"/>
              </a:ext>
            </a:extLst>
          </p:cNvPr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7B81AF9C-078B-17A6-7AA4-FECF2127EA31}"/>
              </a:ext>
            </a:extLst>
          </p:cNvPr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Civil Testing Equipment</a:t>
            </a:r>
            <a:endParaRPr lang="en-US" sz="20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BC8E74B-27E3-6852-5F26-F04EA683C028}"/>
              </a:ext>
            </a:extLst>
          </p:cNvPr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Core concrete and laboratory equipment for site testing and quality-control workflows.</a:t>
            </a:r>
            <a:endParaRPr lang="en-US" sz="87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29778051-BCB9-4456-73BB-8B33CDC93DBB}"/>
              </a:ext>
            </a:extLst>
          </p:cNvPr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6E2CED6A-D099-292B-1996-1C0C7D80BD91}"/>
              </a:ext>
            </a:extLst>
          </p:cNvPr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04</a:t>
            </a:r>
            <a:endParaRPr lang="en-US" sz="70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C8CD21F0-D299-C8E8-BCD7-25A657601243}"/>
              </a:ext>
            </a:extLst>
          </p:cNvPr>
          <p:cNvSpPr/>
          <p:nvPr/>
        </p:nvSpPr>
        <p:spPr>
          <a:xfrm>
            <a:off x="594360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az_assets/clumpcone_set.jpg">
            <a:extLst>
              <a:ext uri="{FF2B5EF4-FFF2-40B4-BE49-F238E27FC236}">
                <a16:creationId xmlns:a16="http://schemas.microsoft.com/office/drawing/2014/main" id="{E7739024-711A-D1BC-A6C6-F09A5E025B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1" b="7231"/>
          <a:stretch/>
        </p:blipFill>
        <p:spPr>
          <a:xfrm>
            <a:off x="713232" y="1819656"/>
            <a:ext cx="2212848" cy="1892808"/>
          </a:xfrm>
          <a:prstGeom prst="rect">
            <a:avLst/>
          </a:prstGeom>
        </p:spPr>
      </p:pic>
      <p:sp>
        <p:nvSpPr>
          <p:cNvPr id="13" name="Shape 9">
            <a:extLst>
              <a:ext uri="{FF2B5EF4-FFF2-40B4-BE49-F238E27FC236}">
                <a16:creationId xmlns:a16="http://schemas.microsoft.com/office/drawing/2014/main" id="{C382DF83-4802-D282-F90E-E9089C8E49DB}"/>
              </a:ext>
            </a:extLst>
          </p:cNvPr>
          <p:cNvSpPr/>
          <p:nvPr/>
        </p:nvSpPr>
        <p:spPr>
          <a:xfrm>
            <a:off x="786384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mnt/data/az_assets/logo_mark.jpg">
            <a:extLst>
              <a:ext uri="{FF2B5EF4-FFF2-40B4-BE49-F238E27FC236}">
                <a16:creationId xmlns:a16="http://schemas.microsoft.com/office/drawing/2014/main" id="{3655CC1E-99CA-8F77-7737-86EB985D5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1911096"/>
            <a:ext cx="182880" cy="182880"/>
          </a:xfrm>
          <a:prstGeom prst="rect">
            <a:avLst/>
          </a:prstGeom>
        </p:spPr>
      </p:pic>
      <p:sp>
        <p:nvSpPr>
          <p:cNvPr id="15" name="Text 10">
            <a:extLst>
              <a:ext uri="{FF2B5EF4-FFF2-40B4-BE49-F238E27FC236}">
                <a16:creationId xmlns:a16="http://schemas.microsoft.com/office/drawing/2014/main" id="{AB54D9A0-208F-AEC9-AEDF-55E2C7CA0A6D}"/>
              </a:ext>
            </a:extLst>
          </p:cNvPr>
          <p:cNvSpPr/>
          <p:nvPr/>
        </p:nvSpPr>
        <p:spPr>
          <a:xfrm>
            <a:off x="1014984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B1F68EE7-39DA-78FC-CA98-46164B42B7F5}"/>
              </a:ext>
            </a:extLst>
          </p:cNvPr>
          <p:cNvSpPr/>
          <p:nvPr/>
        </p:nvSpPr>
        <p:spPr>
          <a:xfrm>
            <a:off x="3081528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Slump Cone Test Set</a:t>
            </a:r>
            <a:endParaRPr lang="en-US" sz="1220" dirty="0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73CFF37B-8807-F3F5-960D-227BE0D9B716}"/>
              </a:ext>
            </a:extLst>
          </p:cNvPr>
          <p:cNvSpPr/>
          <p:nvPr/>
        </p:nvSpPr>
        <p:spPr>
          <a:xfrm>
            <a:off x="3081528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Concrete workability testing with cone, base plate and tamping rod. Suitable for site and laboratory slump checks.</a:t>
            </a:r>
            <a:endParaRPr lang="en-US" sz="780" dirty="0"/>
          </a:p>
        </p:txBody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BBBFFA87-5211-3624-9C5E-87F011C16F81}"/>
              </a:ext>
            </a:extLst>
          </p:cNvPr>
          <p:cNvSpPr/>
          <p:nvPr/>
        </p:nvSpPr>
        <p:spPr>
          <a:xfrm>
            <a:off x="3081528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2FF54F18-5262-A6A9-4882-858092ACEC83}"/>
              </a:ext>
            </a:extLst>
          </p:cNvPr>
          <p:cNvSpPr/>
          <p:nvPr/>
        </p:nvSpPr>
        <p:spPr>
          <a:xfrm>
            <a:off x="4178808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Concrete • ASTM/BS workflows</a:t>
            </a:r>
            <a:endParaRPr lang="en-US" sz="580" dirty="0"/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5B28A0BF-EBF8-1B6F-C748-0A7AB2231CEE}"/>
              </a:ext>
            </a:extLst>
          </p:cNvPr>
          <p:cNvSpPr/>
          <p:nvPr/>
        </p:nvSpPr>
        <p:spPr>
          <a:xfrm>
            <a:off x="6391656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/mnt/data/az_assets/digital_balance.jpg">
            <a:extLst>
              <a:ext uri="{FF2B5EF4-FFF2-40B4-BE49-F238E27FC236}">
                <a16:creationId xmlns:a16="http://schemas.microsoft.com/office/drawing/2014/main" id="{BF6FF3F6-DAC5-D4EB-2311-BB29885EC07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5773" b="15773"/>
          <a:stretch/>
        </p:blipFill>
        <p:spPr>
          <a:xfrm>
            <a:off x="6510528" y="1819656"/>
            <a:ext cx="2212848" cy="1892808"/>
          </a:xfrm>
          <a:prstGeom prst="rect">
            <a:avLst/>
          </a:prstGeom>
        </p:spPr>
      </p:pic>
      <p:sp>
        <p:nvSpPr>
          <p:cNvPr id="22" name="Shape 16">
            <a:extLst>
              <a:ext uri="{FF2B5EF4-FFF2-40B4-BE49-F238E27FC236}">
                <a16:creationId xmlns:a16="http://schemas.microsoft.com/office/drawing/2014/main" id="{4CCB2B5A-F105-AA9F-C9A9-EF06DA60B9A2}"/>
              </a:ext>
            </a:extLst>
          </p:cNvPr>
          <p:cNvSpPr/>
          <p:nvPr/>
        </p:nvSpPr>
        <p:spPr>
          <a:xfrm>
            <a:off x="6583680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mnt/data/az_assets/logo_mark.jpg">
            <a:extLst>
              <a:ext uri="{FF2B5EF4-FFF2-40B4-BE49-F238E27FC236}">
                <a16:creationId xmlns:a16="http://schemas.microsoft.com/office/drawing/2014/main" id="{52BEB1A7-8F7B-67BC-3B33-028C56A95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1911096"/>
            <a:ext cx="182880" cy="182880"/>
          </a:xfrm>
          <a:prstGeom prst="rect">
            <a:avLst/>
          </a:prstGeom>
        </p:spPr>
      </p:pic>
      <p:sp>
        <p:nvSpPr>
          <p:cNvPr id="24" name="Text 17">
            <a:extLst>
              <a:ext uri="{FF2B5EF4-FFF2-40B4-BE49-F238E27FC236}">
                <a16:creationId xmlns:a16="http://schemas.microsoft.com/office/drawing/2014/main" id="{C7713DC4-71E1-A4D7-E159-C65898FBDEC6}"/>
              </a:ext>
            </a:extLst>
          </p:cNvPr>
          <p:cNvSpPr/>
          <p:nvPr/>
        </p:nvSpPr>
        <p:spPr>
          <a:xfrm>
            <a:off x="6812280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25" name="Text 18">
            <a:extLst>
              <a:ext uri="{FF2B5EF4-FFF2-40B4-BE49-F238E27FC236}">
                <a16:creationId xmlns:a16="http://schemas.microsoft.com/office/drawing/2014/main" id="{69113B49-46D3-13C6-FADC-49E0FA855C09}"/>
              </a:ext>
            </a:extLst>
          </p:cNvPr>
          <p:cNvSpPr/>
          <p:nvPr/>
        </p:nvSpPr>
        <p:spPr>
          <a:xfrm>
            <a:off x="8878824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 Weighing Balance</a:t>
            </a:r>
            <a:endParaRPr lang="en-US" sz="1220" dirty="0"/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F359FC04-3FA5-5307-CE16-7AF5DA742F60}"/>
              </a:ext>
            </a:extLst>
          </p:cNvPr>
          <p:cNvSpPr/>
          <p:nvPr/>
        </p:nvSpPr>
        <p:spPr>
          <a:xfrm>
            <a:off x="8878824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Bench weighing balance for laboratory and material-testing operations. Capacity and accuracy confirmed at quotation stage.</a:t>
            </a:r>
            <a:endParaRPr lang="en-US" sz="780" dirty="0"/>
          </a:p>
        </p:txBody>
      </p:sp>
      <p:sp>
        <p:nvSpPr>
          <p:cNvPr id="27" name="Shape 20">
            <a:extLst>
              <a:ext uri="{FF2B5EF4-FFF2-40B4-BE49-F238E27FC236}">
                <a16:creationId xmlns:a16="http://schemas.microsoft.com/office/drawing/2014/main" id="{7FBABC85-84F6-6915-9F11-B43D17D22659}"/>
              </a:ext>
            </a:extLst>
          </p:cNvPr>
          <p:cNvSpPr/>
          <p:nvPr/>
        </p:nvSpPr>
        <p:spPr>
          <a:xfrm>
            <a:off x="8878824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925C8AFB-8944-653D-6677-512E72F85610}"/>
              </a:ext>
            </a:extLst>
          </p:cNvPr>
          <p:cNvSpPr/>
          <p:nvPr/>
        </p:nvSpPr>
        <p:spPr>
          <a:xfrm>
            <a:off x="9976104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Lab weighing • QC</a:t>
            </a:r>
            <a:endParaRPr lang="en-US" sz="580" dirty="0"/>
          </a:p>
        </p:txBody>
      </p:sp>
      <p:sp>
        <p:nvSpPr>
          <p:cNvPr id="29" name="Shape 22">
            <a:extLst>
              <a:ext uri="{FF2B5EF4-FFF2-40B4-BE49-F238E27FC236}">
                <a16:creationId xmlns:a16="http://schemas.microsoft.com/office/drawing/2014/main" id="{981DD609-881B-9170-94BC-A1257A1FCCA7}"/>
              </a:ext>
            </a:extLst>
          </p:cNvPr>
          <p:cNvSpPr/>
          <p:nvPr/>
        </p:nvSpPr>
        <p:spPr>
          <a:xfrm>
            <a:off x="594360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 descr="/mnt/data/az_assets/filter_papers_1.jpg">
            <a:extLst>
              <a:ext uri="{FF2B5EF4-FFF2-40B4-BE49-F238E27FC236}">
                <a16:creationId xmlns:a16="http://schemas.microsoft.com/office/drawing/2014/main" id="{DC03C969-4815-BA0E-1CC7-89787B2181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5773" b="15773"/>
          <a:stretch/>
        </p:blipFill>
        <p:spPr>
          <a:xfrm>
            <a:off x="713232" y="4261104"/>
            <a:ext cx="2212848" cy="1892808"/>
          </a:xfrm>
          <a:prstGeom prst="rect">
            <a:avLst/>
          </a:prstGeom>
        </p:spPr>
      </p:pic>
      <p:sp>
        <p:nvSpPr>
          <p:cNvPr id="31" name="Shape 23">
            <a:extLst>
              <a:ext uri="{FF2B5EF4-FFF2-40B4-BE49-F238E27FC236}">
                <a16:creationId xmlns:a16="http://schemas.microsoft.com/office/drawing/2014/main" id="{C6AE73A9-9F9B-9067-BB0A-42633DF5A0CC}"/>
              </a:ext>
            </a:extLst>
          </p:cNvPr>
          <p:cNvSpPr/>
          <p:nvPr/>
        </p:nvSpPr>
        <p:spPr>
          <a:xfrm>
            <a:off x="786384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6" descr="/mnt/data/az_assets/logo_mark.jpg">
            <a:extLst>
              <a:ext uri="{FF2B5EF4-FFF2-40B4-BE49-F238E27FC236}">
                <a16:creationId xmlns:a16="http://schemas.microsoft.com/office/drawing/2014/main" id="{35891985-39BB-B890-AF9B-375EC5344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4352544"/>
            <a:ext cx="182880" cy="182880"/>
          </a:xfrm>
          <a:prstGeom prst="rect">
            <a:avLst/>
          </a:prstGeom>
        </p:spPr>
      </p:pic>
      <p:sp>
        <p:nvSpPr>
          <p:cNvPr id="33" name="Text 24">
            <a:extLst>
              <a:ext uri="{FF2B5EF4-FFF2-40B4-BE49-F238E27FC236}">
                <a16:creationId xmlns:a16="http://schemas.microsoft.com/office/drawing/2014/main" id="{7C782ABB-8BE0-75A1-80C0-2AA9EB00564C}"/>
              </a:ext>
            </a:extLst>
          </p:cNvPr>
          <p:cNvSpPr/>
          <p:nvPr/>
        </p:nvSpPr>
        <p:spPr>
          <a:xfrm>
            <a:off x="1014984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34" name="Text 25">
            <a:extLst>
              <a:ext uri="{FF2B5EF4-FFF2-40B4-BE49-F238E27FC236}">
                <a16:creationId xmlns:a16="http://schemas.microsoft.com/office/drawing/2014/main" id="{FFAEC853-EB2E-D99F-D0AA-8061CB276D9D}"/>
              </a:ext>
            </a:extLst>
          </p:cNvPr>
          <p:cNvSpPr/>
          <p:nvPr/>
        </p:nvSpPr>
        <p:spPr>
          <a:xfrm>
            <a:off x="3081528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Filter Papers</a:t>
            </a:r>
            <a:endParaRPr lang="en-US" sz="1220" dirty="0"/>
          </a:p>
        </p:txBody>
      </p:sp>
      <p:sp>
        <p:nvSpPr>
          <p:cNvPr id="35" name="Text 26">
            <a:extLst>
              <a:ext uri="{FF2B5EF4-FFF2-40B4-BE49-F238E27FC236}">
                <a16:creationId xmlns:a16="http://schemas.microsoft.com/office/drawing/2014/main" id="{41C0B6FB-168F-FE36-C3BE-9B3D565657A0}"/>
              </a:ext>
            </a:extLst>
          </p:cNvPr>
          <p:cNvSpPr/>
          <p:nvPr/>
        </p:nvSpPr>
        <p:spPr>
          <a:xfrm>
            <a:off x="3081528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Round filter papers for triaxial, soil, aggregate and laboratory filtration applications in common diameters.</a:t>
            </a:r>
            <a:endParaRPr lang="en-US" sz="780" dirty="0"/>
          </a:p>
        </p:txBody>
      </p:sp>
      <p:sp>
        <p:nvSpPr>
          <p:cNvPr id="36" name="Shape 27">
            <a:extLst>
              <a:ext uri="{FF2B5EF4-FFF2-40B4-BE49-F238E27FC236}">
                <a16:creationId xmlns:a16="http://schemas.microsoft.com/office/drawing/2014/main" id="{0352119A-83A3-81F2-23B6-31DEA5449D66}"/>
              </a:ext>
            </a:extLst>
          </p:cNvPr>
          <p:cNvSpPr/>
          <p:nvPr/>
        </p:nvSpPr>
        <p:spPr>
          <a:xfrm>
            <a:off x="3081528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8">
            <a:extLst>
              <a:ext uri="{FF2B5EF4-FFF2-40B4-BE49-F238E27FC236}">
                <a16:creationId xmlns:a16="http://schemas.microsoft.com/office/drawing/2014/main" id="{CA0C0C9B-31DA-FFDC-5D70-1DE5EA465187}"/>
              </a:ext>
            </a:extLst>
          </p:cNvPr>
          <p:cNvSpPr/>
          <p:nvPr/>
        </p:nvSpPr>
        <p:spPr>
          <a:xfrm>
            <a:off x="4178808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Lab consumables</a:t>
            </a:r>
            <a:endParaRPr lang="en-US" sz="580" dirty="0"/>
          </a:p>
        </p:txBody>
      </p:sp>
      <p:sp>
        <p:nvSpPr>
          <p:cNvPr id="38" name="Shape 29">
            <a:extLst>
              <a:ext uri="{FF2B5EF4-FFF2-40B4-BE49-F238E27FC236}">
                <a16:creationId xmlns:a16="http://schemas.microsoft.com/office/drawing/2014/main" id="{EDF7C063-6EC7-317C-81BA-369A065F23EF}"/>
              </a:ext>
            </a:extLst>
          </p:cNvPr>
          <p:cNvSpPr/>
          <p:nvPr/>
        </p:nvSpPr>
        <p:spPr>
          <a:xfrm>
            <a:off x="6391656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7" descr="/mnt/data/az_assets/glass_plate.jpg">
            <a:extLst>
              <a:ext uri="{FF2B5EF4-FFF2-40B4-BE49-F238E27FC236}">
                <a16:creationId xmlns:a16="http://schemas.microsoft.com/office/drawing/2014/main" id="{4305F56D-D669-A27F-EFC0-E5F5E3801D9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5773" b="15773"/>
          <a:stretch/>
        </p:blipFill>
        <p:spPr>
          <a:xfrm>
            <a:off x="6510528" y="4261104"/>
            <a:ext cx="2212848" cy="1892808"/>
          </a:xfrm>
          <a:prstGeom prst="rect">
            <a:avLst/>
          </a:prstGeom>
        </p:spPr>
      </p:pic>
      <p:sp>
        <p:nvSpPr>
          <p:cNvPr id="40" name="Shape 30">
            <a:extLst>
              <a:ext uri="{FF2B5EF4-FFF2-40B4-BE49-F238E27FC236}">
                <a16:creationId xmlns:a16="http://schemas.microsoft.com/office/drawing/2014/main" id="{C93735AF-C609-927F-906C-BC2601C6C732}"/>
              </a:ext>
            </a:extLst>
          </p:cNvPr>
          <p:cNvSpPr/>
          <p:nvPr/>
        </p:nvSpPr>
        <p:spPr>
          <a:xfrm>
            <a:off x="6583680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8" descr="/mnt/data/az_assets/logo_mark.jpg">
            <a:extLst>
              <a:ext uri="{FF2B5EF4-FFF2-40B4-BE49-F238E27FC236}">
                <a16:creationId xmlns:a16="http://schemas.microsoft.com/office/drawing/2014/main" id="{E77F8B86-5133-BF79-6236-4605F038D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4352544"/>
            <a:ext cx="182880" cy="182880"/>
          </a:xfrm>
          <a:prstGeom prst="rect">
            <a:avLst/>
          </a:prstGeom>
        </p:spPr>
      </p:pic>
      <p:sp>
        <p:nvSpPr>
          <p:cNvPr id="42" name="Text 31">
            <a:extLst>
              <a:ext uri="{FF2B5EF4-FFF2-40B4-BE49-F238E27FC236}">
                <a16:creationId xmlns:a16="http://schemas.microsoft.com/office/drawing/2014/main" id="{006632C0-250B-2F89-7AAE-C125A15BADFB}"/>
              </a:ext>
            </a:extLst>
          </p:cNvPr>
          <p:cNvSpPr/>
          <p:nvPr/>
        </p:nvSpPr>
        <p:spPr>
          <a:xfrm>
            <a:off x="6812280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43" name="Text 32">
            <a:extLst>
              <a:ext uri="{FF2B5EF4-FFF2-40B4-BE49-F238E27FC236}">
                <a16:creationId xmlns:a16="http://schemas.microsoft.com/office/drawing/2014/main" id="{01D3B640-5F06-08CC-C59F-70C03A080286}"/>
              </a:ext>
            </a:extLst>
          </p:cNvPr>
          <p:cNvSpPr/>
          <p:nvPr/>
        </p:nvSpPr>
        <p:spPr>
          <a:xfrm>
            <a:off x="8878824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Glass Plate for Plastic Limit</a:t>
            </a:r>
            <a:endParaRPr lang="en-US" sz="1220" dirty="0"/>
          </a:p>
        </p:txBody>
      </p:sp>
      <p:sp>
        <p:nvSpPr>
          <p:cNvPr id="44" name="Text 33">
            <a:extLst>
              <a:ext uri="{FF2B5EF4-FFF2-40B4-BE49-F238E27FC236}">
                <a16:creationId xmlns:a16="http://schemas.microsoft.com/office/drawing/2014/main" id="{588FC175-E7C4-E500-5744-45912ACD2271}"/>
              </a:ext>
            </a:extLst>
          </p:cNvPr>
          <p:cNvSpPr/>
          <p:nvPr/>
        </p:nvSpPr>
        <p:spPr>
          <a:xfrm>
            <a:off x="8878824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Smooth glass plate used during plastic limit testing and soil consistency limit procedures.</a:t>
            </a:r>
            <a:endParaRPr lang="en-US" sz="780" dirty="0"/>
          </a:p>
        </p:txBody>
      </p:sp>
      <p:sp>
        <p:nvSpPr>
          <p:cNvPr id="45" name="Shape 34">
            <a:extLst>
              <a:ext uri="{FF2B5EF4-FFF2-40B4-BE49-F238E27FC236}">
                <a16:creationId xmlns:a16="http://schemas.microsoft.com/office/drawing/2014/main" id="{A09B4792-E0BB-AA6C-60A2-0AA92C3AD6CD}"/>
              </a:ext>
            </a:extLst>
          </p:cNvPr>
          <p:cNvSpPr/>
          <p:nvPr/>
        </p:nvSpPr>
        <p:spPr>
          <a:xfrm>
            <a:off x="8878824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>
            <a:extLst>
              <a:ext uri="{FF2B5EF4-FFF2-40B4-BE49-F238E27FC236}">
                <a16:creationId xmlns:a16="http://schemas.microsoft.com/office/drawing/2014/main" id="{573A0C54-CB94-36B0-48B0-C4339FF34AF3}"/>
              </a:ext>
            </a:extLst>
          </p:cNvPr>
          <p:cNvSpPr/>
          <p:nvPr/>
        </p:nvSpPr>
        <p:spPr>
          <a:xfrm>
            <a:off x="9976104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Soil testing</a:t>
            </a:r>
            <a:endParaRPr lang="en-US" sz="580" dirty="0"/>
          </a:p>
        </p:txBody>
      </p:sp>
    </p:spTree>
    <p:extLst>
      <p:ext uri="{BB962C8B-B14F-4D97-AF65-F5344CB8AC3E}">
        <p14:creationId xmlns:p14="http://schemas.microsoft.com/office/powerpoint/2010/main" val="566221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Soil, Aggregate &amp; Cement Testing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Branded equipment for soil classification, density, compaction and material evaluation.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05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az_assets/hydrometer_and_cylinder.jpg"/>
          <p:cNvPicPr>
            <a:picLocks noChangeAspect="1"/>
          </p:cNvPicPr>
          <p:nvPr/>
        </p:nvPicPr>
        <p:blipFill>
          <a:blip r:embed="rId4"/>
          <a:srcRect t="15773" b="15773"/>
          <a:stretch/>
        </p:blipFill>
        <p:spPr>
          <a:xfrm>
            <a:off x="713232" y="1819656"/>
            <a:ext cx="2212848" cy="18928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86384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1911096"/>
            <a:ext cx="182880" cy="1828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14984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16" name="Text 11"/>
          <p:cNvSpPr/>
          <p:nvPr/>
        </p:nvSpPr>
        <p:spPr>
          <a:xfrm>
            <a:off x="3081528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Hydrometer &amp; Measuring Cylinder</a:t>
            </a:r>
            <a:endParaRPr lang="en-US" sz="1220" dirty="0"/>
          </a:p>
        </p:txBody>
      </p:sp>
      <p:sp>
        <p:nvSpPr>
          <p:cNvPr id="17" name="Text 12"/>
          <p:cNvSpPr/>
          <p:nvPr/>
        </p:nvSpPr>
        <p:spPr>
          <a:xfrm>
            <a:off x="3081528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Hydrometer and 1000 ml cylinder set for soil particle-size analysis and sedimentation testing.</a:t>
            </a:r>
            <a:endParaRPr lang="en-US" sz="780" dirty="0"/>
          </a:p>
        </p:txBody>
      </p:sp>
      <p:sp>
        <p:nvSpPr>
          <p:cNvPr id="18" name="Shape 13"/>
          <p:cNvSpPr/>
          <p:nvPr/>
        </p:nvSpPr>
        <p:spPr>
          <a:xfrm>
            <a:off x="3081528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4178808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Soil analysis</a:t>
            </a:r>
            <a:endParaRPr lang="en-US" sz="580" dirty="0"/>
          </a:p>
        </p:txBody>
      </p:sp>
      <p:sp>
        <p:nvSpPr>
          <p:cNvPr id="20" name="Shape 15"/>
          <p:cNvSpPr/>
          <p:nvPr/>
        </p:nvSpPr>
        <p:spPr>
          <a:xfrm>
            <a:off x="6391656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/mnt/data/az_assets/grooving_tools.jpg"/>
          <p:cNvPicPr>
            <a:picLocks noChangeAspect="1"/>
          </p:cNvPicPr>
          <p:nvPr/>
        </p:nvPicPr>
        <p:blipFill>
          <a:blip r:embed="rId5"/>
          <a:srcRect t="15773" b="15773"/>
          <a:stretch/>
        </p:blipFill>
        <p:spPr>
          <a:xfrm>
            <a:off x="6510528" y="1819656"/>
            <a:ext cx="2212848" cy="1892808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6583680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1911096"/>
            <a:ext cx="182880" cy="18288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812280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25" name="Text 18"/>
          <p:cNvSpPr/>
          <p:nvPr/>
        </p:nvSpPr>
        <p:spPr>
          <a:xfrm>
            <a:off x="8878824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Liquid Limit Grooving Tools</a:t>
            </a:r>
            <a:endParaRPr lang="en-US" sz="1220" dirty="0"/>
          </a:p>
        </p:txBody>
      </p:sp>
      <p:sp>
        <p:nvSpPr>
          <p:cNvPr id="26" name="Text 19"/>
          <p:cNvSpPr/>
          <p:nvPr/>
        </p:nvSpPr>
        <p:spPr>
          <a:xfrm>
            <a:off x="8878824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Grooving tools for liquid limit testing, supplied in common tool profiles for soil laboratory procedures.</a:t>
            </a:r>
            <a:endParaRPr lang="en-US" sz="780" dirty="0"/>
          </a:p>
        </p:txBody>
      </p:sp>
      <p:sp>
        <p:nvSpPr>
          <p:cNvPr id="27" name="Shape 20"/>
          <p:cNvSpPr/>
          <p:nvPr/>
        </p:nvSpPr>
        <p:spPr>
          <a:xfrm>
            <a:off x="8878824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1"/>
          <p:cNvSpPr/>
          <p:nvPr/>
        </p:nvSpPr>
        <p:spPr>
          <a:xfrm>
            <a:off x="9976104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Atterberg limits</a:t>
            </a:r>
            <a:endParaRPr lang="en-US" sz="580" dirty="0"/>
          </a:p>
        </p:txBody>
      </p:sp>
      <p:sp>
        <p:nvSpPr>
          <p:cNvPr id="29" name="Shape 22"/>
          <p:cNvSpPr/>
          <p:nvPr/>
        </p:nvSpPr>
        <p:spPr>
          <a:xfrm>
            <a:off x="594360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 descr="/mnt/data/az_assets/proctor_moulds_and_collars_1.jpg"/>
          <p:cNvPicPr>
            <a:picLocks noChangeAspect="1"/>
          </p:cNvPicPr>
          <p:nvPr/>
        </p:nvPicPr>
        <p:blipFill>
          <a:blip r:embed="rId6"/>
          <a:srcRect t="15773" b="15773"/>
          <a:stretch/>
        </p:blipFill>
        <p:spPr>
          <a:xfrm>
            <a:off x="713232" y="4261104"/>
            <a:ext cx="2212848" cy="1892808"/>
          </a:xfrm>
          <a:prstGeom prst="rect">
            <a:avLst/>
          </a:prstGeom>
        </p:spPr>
      </p:pic>
      <p:sp>
        <p:nvSpPr>
          <p:cNvPr id="31" name="Shape 23"/>
          <p:cNvSpPr/>
          <p:nvPr/>
        </p:nvSpPr>
        <p:spPr>
          <a:xfrm>
            <a:off x="786384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6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4352544"/>
            <a:ext cx="182880" cy="182880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1014984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34" name="Text 25"/>
          <p:cNvSpPr/>
          <p:nvPr/>
        </p:nvSpPr>
        <p:spPr>
          <a:xfrm>
            <a:off x="3081528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Proctor Moulds &amp; Collars</a:t>
            </a:r>
            <a:endParaRPr lang="en-US" sz="1220" dirty="0"/>
          </a:p>
        </p:txBody>
      </p:sp>
      <p:sp>
        <p:nvSpPr>
          <p:cNvPr id="35" name="Text 26"/>
          <p:cNvSpPr/>
          <p:nvPr/>
        </p:nvSpPr>
        <p:spPr>
          <a:xfrm>
            <a:off x="3081528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Standard and modified compaction moulds with collars and base plates for soil compaction tests.</a:t>
            </a:r>
            <a:endParaRPr lang="en-US" sz="780" dirty="0"/>
          </a:p>
        </p:txBody>
      </p:sp>
      <p:sp>
        <p:nvSpPr>
          <p:cNvPr id="36" name="Shape 27"/>
          <p:cNvSpPr/>
          <p:nvPr/>
        </p:nvSpPr>
        <p:spPr>
          <a:xfrm>
            <a:off x="3081528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8"/>
          <p:cNvSpPr/>
          <p:nvPr/>
        </p:nvSpPr>
        <p:spPr>
          <a:xfrm>
            <a:off x="4178808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Soil compaction</a:t>
            </a:r>
            <a:endParaRPr lang="en-US" sz="580" dirty="0"/>
          </a:p>
        </p:txBody>
      </p:sp>
      <p:sp>
        <p:nvSpPr>
          <p:cNvPr id="38" name="Shape 29"/>
          <p:cNvSpPr/>
          <p:nvPr/>
        </p:nvSpPr>
        <p:spPr>
          <a:xfrm>
            <a:off x="6391656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7" descr="/mnt/data/az_assets/moisture_tins.jpg"/>
          <p:cNvPicPr>
            <a:picLocks noChangeAspect="1"/>
          </p:cNvPicPr>
          <p:nvPr/>
        </p:nvPicPr>
        <p:blipFill>
          <a:blip r:embed="rId7"/>
          <a:srcRect t="15773" b="15773"/>
          <a:stretch/>
        </p:blipFill>
        <p:spPr>
          <a:xfrm>
            <a:off x="6510528" y="4261104"/>
            <a:ext cx="2212848" cy="1892808"/>
          </a:xfrm>
          <a:prstGeom prst="rect">
            <a:avLst/>
          </a:prstGeom>
        </p:spPr>
      </p:pic>
      <p:sp>
        <p:nvSpPr>
          <p:cNvPr id="40" name="Shape 30"/>
          <p:cNvSpPr/>
          <p:nvPr/>
        </p:nvSpPr>
        <p:spPr>
          <a:xfrm>
            <a:off x="6583680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8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4352544"/>
            <a:ext cx="182880" cy="182880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6812280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43" name="Text 32"/>
          <p:cNvSpPr/>
          <p:nvPr/>
        </p:nvSpPr>
        <p:spPr>
          <a:xfrm>
            <a:off x="8878824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Moisture Tins / Aluminum Containers</a:t>
            </a:r>
            <a:endParaRPr lang="en-US" sz="1220" dirty="0"/>
          </a:p>
        </p:txBody>
      </p:sp>
      <p:sp>
        <p:nvSpPr>
          <p:cNvPr id="44" name="Text 33"/>
          <p:cNvSpPr/>
          <p:nvPr/>
        </p:nvSpPr>
        <p:spPr>
          <a:xfrm>
            <a:off x="8878824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Aluminum tins for oven-drying, moisture-content testing and sample storage in QC laboratories.</a:t>
            </a:r>
            <a:endParaRPr lang="en-US" sz="780" dirty="0"/>
          </a:p>
        </p:txBody>
      </p:sp>
      <p:sp>
        <p:nvSpPr>
          <p:cNvPr id="45" name="Shape 34"/>
          <p:cNvSpPr/>
          <p:nvPr/>
        </p:nvSpPr>
        <p:spPr>
          <a:xfrm>
            <a:off x="8878824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/>
          <p:cNvSpPr/>
          <p:nvPr/>
        </p:nvSpPr>
        <p:spPr>
          <a:xfrm>
            <a:off x="9976104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Moisture content</a:t>
            </a:r>
            <a:endParaRPr lang="en-US" sz="5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Asphalt, Bitumen &amp; Aggregate Testing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Asphalt mix testing, aggregate abrasion checks, and bitumen-related laboratory consumables.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06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az_assets/la_balls.jpg"/>
          <p:cNvPicPr>
            <a:picLocks noChangeAspect="1"/>
          </p:cNvPicPr>
          <p:nvPr/>
        </p:nvPicPr>
        <p:blipFill>
          <a:blip r:embed="rId4"/>
          <a:srcRect t="15773" b="15773"/>
          <a:stretch/>
        </p:blipFill>
        <p:spPr>
          <a:xfrm>
            <a:off x="713232" y="1819656"/>
            <a:ext cx="2212848" cy="18928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86384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1911096"/>
            <a:ext cx="182880" cy="1828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14984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16" name="Text 11"/>
          <p:cNvSpPr/>
          <p:nvPr/>
        </p:nvSpPr>
        <p:spPr>
          <a:xfrm>
            <a:off x="3081528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Los Angeles Abrasion Steel Balls</a:t>
            </a:r>
            <a:endParaRPr lang="en-US" sz="1220" dirty="0"/>
          </a:p>
        </p:txBody>
      </p:sp>
      <p:sp>
        <p:nvSpPr>
          <p:cNvPr id="17" name="Text 12"/>
          <p:cNvSpPr/>
          <p:nvPr/>
        </p:nvSpPr>
        <p:spPr>
          <a:xfrm>
            <a:off x="3081528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Steel charge balls for LA abrasion tests used to evaluate aggregate resistance to wear and impact.</a:t>
            </a:r>
            <a:endParaRPr lang="en-US" sz="780" dirty="0"/>
          </a:p>
        </p:txBody>
      </p:sp>
      <p:sp>
        <p:nvSpPr>
          <p:cNvPr id="18" name="Shape 13"/>
          <p:cNvSpPr/>
          <p:nvPr/>
        </p:nvSpPr>
        <p:spPr>
          <a:xfrm>
            <a:off x="3081528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4178808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Aggregate testing</a:t>
            </a:r>
            <a:endParaRPr lang="en-US" sz="580" dirty="0"/>
          </a:p>
        </p:txBody>
      </p:sp>
      <p:sp>
        <p:nvSpPr>
          <p:cNvPr id="20" name="Shape 15"/>
          <p:cNvSpPr/>
          <p:nvPr/>
        </p:nvSpPr>
        <p:spPr>
          <a:xfrm>
            <a:off x="6391656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/mnt/data/az_assets/marshall_hammer.jpg"/>
          <p:cNvPicPr>
            <a:picLocks noChangeAspect="1"/>
          </p:cNvPicPr>
          <p:nvPr/>
        </p:nvPicPr>
        <p:blipFill>
          <a:blip r:embed="rId5"/>
          <a:srcRect t="15773" b="15773"/>
          <a:stretch/>
        </p:blipFill>
        <p:spPr>
          <a:xfrm>
            <a:off x="6510528" y="1819656"/>
            <a:ext cx="2212848" cy="1892808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6583680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1911096"/>
            <a:ext cx="182880" cy="18288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812280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25" name="Text 18"/>
          <p:cNvSpPr/>
          <p:nvPr/>
        </p:nvSpPr>
        <p:spPr>
          <a:xfrm>
            <a:off x="8878824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Marshall Compaction Hammers</a:t>
            </a:r>
            <a:endParaRPr lang="en-US" sz="1220" dirty="0"/>
          </a:p>
        </p:txBody>
      </p:sp>
      <p:sp>
        <p:nvSpPr>
          <p:cNvPr id="26" name="Text 19"/>
          <p:cNvSpPr/>
          <p:nvPr/>
        </p:nvSpPr>
        <p:spPr>
          <a:xfrm>
            <a:off x="8878824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Manual and automatic Marshall compaction hammer options for asphalt specimen compaction.</a:t>
            </a:r>
            <a:endParaRPr lang="en-US" sz="780" dirty="0"/>
          </a:p>
        </p:txBody>
      </p:sp>
      <p:sp>
        <p:nvSpPr>
          <p:cNvPr id="27" name="Shape 20"/>
          <p:cNvSpPr/>
          <p:nvPr/>
        </p:nvSpPr>
        <p:spPr>
          <a:xfrm>
            <a:off x="8878824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1"/>
          <p:cNvSpPr/>
          <p:nvPr/>
        </p:nvSpPr>
        <p:spPr>
          <a:xfrm>
            <a:off x="9976104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Asphalt compaction</a:t>
            </a:r>
            <a:endParaRPr lang="en-US" sz="580" dirty="0"/>
          </a:p>
        </p:txBody>
      </p:sp>
      <p:sp>
        <p:nvSpPr>
          <p:cNvPr id="29" name="Shape 22"/>
          <p:cNvSpPr/>
          <p:nvPr/>
        </p:nvSpPr>
        <p:spPr>
          <a:xfrm>
            <a:off x="594360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 descr="/mnt/data/az_assets/marshall_moulds.jpg"/>
          <p:cNvPicPr>
            <a:picLocks noChangeAspect="1"/>
          </p:cNvPicPr>
          <p:nvPr/>
        </p:nvPicPr>
        <p:blipFill>
          <a:blip r:embed="rId6"/>
          <a:srcRect t="15773" b="15773"/>
          <a:stretch/>
        </p:blipFill>
        <p:spPr>
          <a:xfrm>
            <a:off x="713232" y="4261104"/>
            <a:ext cx="2212848" cy="1892808"/>
          </a:xfrm>
          <a:prstGeom prst="rect">
            <a:avLst/>
          </a:prstGeom>
        </p:spPr>
      </p:pic>
      <p:sp>
        <p:nvSpPr>
          <p:cNvPr id="31" name="Shape 23"/>
          <p:cNvSpPr/>
          <p:nvPr/>
        </p:nvSpPr>
        <p:spPr>
          <a:xfrm>
            <a:off x="786384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6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4352544"/>
            <a:ext cx="182880" cy="182880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1014984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34" name="Text 25"/>
          <p:cNvSpPr/>
          <p:nvPr/>
        </p:nvSpPr>
        <p:spPr>
          <a:xfrm>
            <a:off x="3081528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Marshall Moulds &amp; Base Plates</a:t>
            </a:r>
            <a:endParaRPr lang="en-US" sz="1220" dirty="0"/>
          </a:p>
        </p:txBody>
      </p:sp>
      <p:sp>
        <p:nvSpPr>
          <p:cNvPr id="35" name="Text 26"/>
          <p:cNvSpPr/>
          <p:nvPr/>
        </p:nvSpPr>
        <p:spPr>
          <a:xfrm>
            <a:off x="3081528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Marshall moulds, collars and base plates supplied in required sizes for asphalt sample preparation.</a:t>
            </a:r>
            <a:endParaRPr lang="en-US" sz="780" dirty="0"/>
          </a:p>
        </p:txBody>
      </p:sp>
      <p:sp>
        <p:nvSpPr>
          <p:cNvPr id="36" name="Shape 27"/>
          <p:cNvSpPr/>
          <p:nvPr/>
        </p:nvSpPr>
        <p:spPr>
          <a:xfrm>
            <a:off x="3081528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8"/>
          <p:cNvSpPr/>
          <p:nvPr/>
        </p:nvSpPr>
        <p:spPr>
          <a:xfrm>
            <a:off x="4178808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Asphalt laboratory</a:t>
            </a:r>
            <a:endParaRPr lang="en-US" sz="580" dirty="0"/>
          </a:p>
        </p:txBody>
      </p:sp>
      <p:sp>
        <p:nvSpPr>
          <p:cNvPr id="38" name="Shape 29"/>
          <p:cNvSpPr/>
          <p:nvPr/>
        </p:nvSpPr>
        <p:spPr>
          <a:xfrm>
            <a:off x="6391656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7" descr="/mnt/data/az_assets/mould_release_oil_1.jpg"/>
          <p:cNvPicPr>
            <a:picLocks noChangeAspect="1"/>
          </p:cNvPicPr>
          <p:nvPr/>
        </p:nvPicPr>
        <p:blipFill>
          <a:blip r:embed="rId7"/>
          <a:srcRect t="15773" b="15773"/>
          <a:stretch/>
        </p:blipFill>
        <p:spPr>
          <a:xfrm>
            <a:off x="6510528" y="4261104"/>
            <a:ext cx="2212848" cy="1892808"/>
          </a:xfrm>
          <a:prstGeom prst="rect">
            <a:avLst/>
          </a:prstGeom>
        </p:spPr>
      </p:pic>
      <p:sp>
        <p:nvSpPr>
          <p:cNvPr id="40" name="Shape 30"/>
          <p:cNvSpPr/>
          <p:nvPr/>
        </p:nvSpPr>
        <p:spPr>
          <a:xfrm>
            <a:off x="6583680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8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4352544"/>
            <a:ext cx="182880" cy="182880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6812280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43" name="Text 32"/>
          <p:cNvSpPr/>
          <p:nvPr/>
        </p:nvSpPr>
        <p:spPr>
          <a:xfrm>
            <a:off x="8878824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Mould Release Oil</a:t>
            </a:r>
            <a:endParaRPr lang="en-US" sz="1220" dirty="0"/>
          </a:p>
        </p:txBody>
      </p:sp>
      <p:sp>
        <p:nvSpPr>
          <p:cNvPr id="44" name="Text 33"/>
          <p:cNvSpPr/>
          <p:nvPr/>
        </p:nvSpPr>
        <p:spPr>
          <a:xfrm>
            <a:off x="8878824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Release oil for concrete/asphalt moulds, helping reduce sticking and improve demoulding quality.</a:t>
            </a:r>
            <a:endParaRPr lang="en-US" sz="780" dirty="0"/>
          </a:p>
        </p:txBody>
      </p:sp>
      <p:sp>
        <p:nvSpPr>
          <p:cNvPr id="45" name="Shape 34"/>
          <p:cNvSpPr/>
          <p:nvPr/>
        </p:nvSpPr>
        <p:spPr>
          <a:xfrm>
            <a:off x="8878824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/>
          <p:cNvSpPr/>
          <p:nvPr/>
        </p:nvSpPr>
        <p:spPr>
          <a:xfrm>
            <a:off x="9976104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Consumables</a:t>
            </a:r>
            <a:endParaRPr lang="en-US" sz="5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Laboratory Consumables &amp; Safety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Consumables, sample identification, neoprene accessories and site/lab PPE support.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07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az_assets/glassware.jpg"/>
          <p:cNvPicPr>
            <a:picLocks noChangeAspect="1"/>
          </p:cNvPicPr>
          <p:nvPr/>
        </p:nvPicPr>
        <p:blipFill>
          <a:blip r:embed="rId4"/>
          <a:srcRect t="15773" b="15773"/>
          <a:stretch/>
        </p:blipFill>
        <p:spPr>
          <a:xfrm>
            <a:off x="713232" y="1819656"/>
            <a:ext cx="2212848" cy="18928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86384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1911096"/>
            <a:ext cx="182880" cy="1828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14984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16" name="Text 11"/>
          <p:cNvSpPr/>
          <p:nvPr/>
        </p:nvSpPr>
        <p:spPr>
          <a:xfrm>
            <a:off x="3081528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RTFO Bottles / Glassware</a:t>
            </a:r>
            <a:endParaRPr lang="en-US" sz="1220" dirty="0"/>
          </a:p>
        </p:txBody>
      </p:sp>
      <p:sp>
        <p:nvSpPr>
          <p:cNvPr id="17" name="Text 12"/>
          <p:cNvSpPr/>
          <p:nvPr/>
        </p:nvSpPr>
        <p:spPr>
          <a:xfrm>
            <a:off x="3081528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Laboratory glassware for bitumen and general testing applications; sizes and standards confirmed on request.</a:t>
            </a:r>
            <a:endParaRPr lang="en-US" sz="780" dirty="0"/>
          </a:p>
        </p:txBody>
      </p:sp>
      <p:sp>
        <p:nvSpPr>
          <p:cNvPr id="18" name="Shape 13"/>
          <p:cNvSpPr/>
          <p:nvPr/>
        </p:nvSpPr>
        <p:spPr>
          <a:xfrm>
            <a:off x="3081528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4178808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Lab glassware</a:t>
            </a:r>
            <a:endParaRPr lang="en-US" sz="580" dirty="0"/>
          </a:p>
        </p:txBody>
      </p:sp>
      <p:sp>
        <p:nvSpPr>
          <p:cNvPr id="20" name="Shape 15"/>
          <p:cNvSpPr/>
          <p:nvPr/>
        </p:nvSpPr>
        <p:spPr>
          <a:xfrm>
            <a:off x="6391656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/mnt/data/az_assets/labels_1.jpg"/>
          <p:cNvPicPr>
            <a:picLocks noChangeAspect="1"/>
          </p:cNvPicPr>
          <p:nvPr/>
        </p:nvPicPr>
        <p:blipFill>
          <a:blip r:embed="rId5"/>
          <a:srcRect t="15773" b="15773"/>
          <a:stretch/>
        </p:blipFill>
        <p:spPr>
          <a:xfrm>
            <a:off x="6510528" y="1819656"/>
            <a:ext cx="2212848" cy="1892808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6583680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1911096"/>
            <a:ext cx="182880" cy="18288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812280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25" name="Text 18"/>
          <p:cNvSpPr/>
          <p:nvPr/>
        </p:nvSpPr>
        <p:spPr>
          <a:xfrm>
            <a:off x="8878824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Sample Labels / Waterproof Tags</a:t>
            </a:r>
            <a:endParaRPr lang="en-US" sz="1220" dirty="0"/>
          </a:p>
        </p:txBody>
      </p:sp>
      <p:sp>
        <p:nvSpPr>
          <p:cNvPr id="26" name="Text 19"/>
          <p:cNvSpPr/>
          <p:nvPr/>
        </p:nvSpPr>
        <p:spPr>
          <a:xfrm>
            <a:off x="8878824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Branded waterproof tags, sample labels and markers for traceability in laboratory and field sampling.</a:t>
            </a:r>
            <a:endParaRPr lang="en-US" sz="780" dirty="0"/>
          </a:p>
        </p:txBody>
      </p:sp>
      <p:sp>
        <p:nvSpPr>
          <p:cNvPr id="27" name="Shape 20"/>
          <p:cNvSpPr/>
          <p:nvPr/>
        </p:nvSpPr>
        <p:spPr>
          <a:xfrm>
            <a:off x="8878824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1"/>
          <p:cNvSpPr/>
          <p:nvPr/>
        </p:nvSpPr>
        <p:spPr>
          <a:xfrm>
            <a:off x="9976104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Sample control</a:t>
            </a:r>
            <a:endParaRPr lang="en-US" sz="580" dirty="0"/>
          </a:p>
        </p:txBody>
      </p:sp>
      <p:sp>
        <p:nvSpPr>
          <p:cNvPr id="29" name="Shape 22"/>
          <p:cNvSpPr/>
          <p:nvPr/>
        </p:nvSpPr>
        <p:spPr>
          <a:xfrm>
            <a:off x="594360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 descr="/mnt/data/az_assets/neoprene_pads_1.jpg"/>
          <p:cNvPicPr>
            <a:picLocks noChangeAspect="1"/>
          </p:cNvPicPr>
          <p:nvPr/>
        </p:nvPicPr>
        <p:blipFill>
          <a:blip r:embed="rId6"/>
          <a:srcRect t="15773" b="15773"/>
          <a:stretch/>
        </p:blipFill>
        <p:spPr>
          <a:xfrm>
            <a:off x="713232" y="4261104"/>
            <a:ext cx="2212848" cy="1892808"/>
          </a:xfrm>
          <a:prstGeom prst="rect">
            <a:avLst/>
          </a:prstGeom>
        </p:spPr>
      </p:pic>
      <p:sp>
        <p:nvSpPr>
          <p:cNvPr id="31" name="Shape 23"/>
          <p:cNvSpPr/>
          <p:nvPr/>
        </p:nvSpPr>
        <p:spPr>
          <a:xfrm>
            <a:off x="786384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6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4352544"/>
            <a:ext cx="182880" cy="182880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1014984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34" name="Text 25"/>
          <p:cNvSpPr/>
          <p:nvPr/>
        </p:nvSpPr>
        <p:spPr>
          <a:xfrm>
            <a:off x="3081528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Neoprene Pads &amp; Retainers</a:t>
            </a:r>
            <a:endParaRPr lang="en-US" sz="1220" dirty="0"/>
          </a:p>
        </p:txBody>
      </p:sp>
      <p:sp>
        <p:nvSpPr>
          <p:cNvPr id="35" name="Text 26"/>
          <p:cNvSpPr/>
          <p:nvPr/>
        </p:nvSpPr>
        <p:spPr>
          <a:xfrm>
            <a:off x="3081528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Neoprene pads and steel retainers for compression testing and concrete cylinder testing workflows.</a:t>
            </a:r>
            <a:endParaRPr lang="en-US" sz="780" dirty="0"/>
          </a:p>
        </p:txBody>
      </p:sp>
      <p:sp>
        <p:nvSpPr>
          <p:cNvPr id="36" name="Shape 27"/>
          <p:cNvSpPr/>
          <p:nvPr/>
        </p:nvSpPr>
        <p:spPr>
          <a:xfrm>
            <a:off x="3081528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8"/>
          <p:cNvSpPr/>
          <p:nvPr/>
        </p:nvSpPr>
        <p:spPr>
          <a:xfrm>
            <a:off x="4178808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Compression testing</a:t>
            </a:r>
            <a:endParaRPr lang="en-US" sz="580" dirty="0"/>
          </a:p>
        </p:txBody>
      </p:sp>
      <p:sp>
        <p:nvSpPr>
          <p:cNvPr id="38" name="Shape 29"/>
          <p:cNvSpPr/>
          <p:nvPr/>
        </p:nvSpPr>
        <p:spPr>
          <a:xfrm>
            <a:off x="6391656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7" descr="/mnt/data/az_assets/ppe_1.jpg"/>
          <p:cNvPicPr>
            <a:picLocks noChangeAspect="1"/>
          </p:cNvPicPr>
          <p:nvPr/>
        </p:nvPicPr>
        <p:blipFill>
          <a:blip r:embed="rId7"/>
          <a:srcRect t="15773" b="15773"/>
          <a:stretch/>
        </p:blipFill>
        <p:spPr>
          <a:xfrm>
            <a:off x="6510528" y="4261104"/>
            <a:ext cx="2212848" cy="1892808"/>
          </a:xfrm>
          <a:prstGeom prst="rect">
            <a:avLst/>
          </a:prstGeom>
        </p:spPr>
      </p:pic>
      <p:sp>
        <p:nvSpPr>
          <p:cNvPr id="40" name="Shape 30"/>
          <p:cNvSpPr/>
          <p:nvPr/>
        </p:nvSpPr>
        <p:spPr>
          <a:xfrm>
            <a:off x="6583680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8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4352544"/>
            <a:ext cx="182880" cy="182880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6812280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43" name="Text 32"/>
          <p:cNvSpPr/>
          <p:nvPr/>
        </p:nvSpPr>
        <p:spPr>
          <a:xfrm>
            <a:off x="8878824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PPE: Gloves, Masks, Goggles, Aprons</a:t>
            </a:r>
            <a:endParaRPr lang="en-US" sz="1220" dirty="0"/>
          </a:p>
        </p:txBody>
      </p:sp>
      <p:sp>
        <p:nvSpPr>
          <p:cNvPr id="44" name="Text 33"/>
          <p:cNvSpPr/>
          <p:nvPr/>
        </p:nvSpPr>
        <p:spPr>
          <a:xfrm>
            <a:off x="8878824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Safety products for construction sites, workshops, laboratories and warehouse operations.</a:t>
            </a:r>
            <a:endParaRPr lang="en-US" sz="780" dirty="0"/>
          </a:p>
        </p:txBody>
      </p:sp>
      <p:sp>
        <p:nvSpPr>
          <p:cNvPr id="45" name="Shape 34"/>
          <p:cNvSpPr/>
          <p:nvPr/>
        </p:nvSpPr>
        <p:spPr>
          <a:xfrm>
            <a:off x="8878824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/>
          <p:cNvSpPr/>
          <p:nvPr/>
        </p:nvSpPr>
        <p:spPr>
          <a:xfrm>
            <a:off x="9976104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Safety supply</a:t>
            </a:r>
            <a:endParaRPr lang="en-US" sz="5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082A4E"/>
          </a:solidFill>
          <a:ln w="12700">
            <a:solidFill>
              <a:srgbClr val="082A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10528"/>
            <a:ext cx="12191695" cy="347472"/>
          </a:xfrm>
          <a:prstGeom prst="rect">
            <a:avLst/>
          </a:prstGeom>
          <a:solidFill>
            <a:srgbClr val="061B34"/>
          </a:solidFill>
          <a:ln w="12700">
            <a:solidFill>
              <a:srgbClr val="061B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18872"/>
            <a:ext cx="438912" cy="4389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46304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Al-Zaki Energetic Trading Co.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914400" y="393192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D7F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شركة الذكي النشيط التجارية  |  C.R. 2051242658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594360" y="91440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Fasteners, Wire Mesh &amp; Steel Materials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12648" y="126187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dirty="0">
                <a:solidFill>
                  <a:srgbClr val="5B6670"/>
                </a:solidFill>
              </a:rPr>
              <a:t>Standard and special fasteners, wire mesh, binding straps, tie wires, bars and tubes.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502920" y="6629400"/>
            <a:ext cx="10789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90" dirty="0">
                <a:solidFill>
                  <a:srgbClr val="D7F6FF"/>
                </a:solidFill>
              </a:rPr>
              <a:t>tahir@zakienergetictrading.com  |  faseeh@zakienergetictrading.com  |  sales@zakienergetictrading.com  |  +966 53 352 2867  |  +966 55 535 9645  |  www.zakienergetictrading.com</a:t>
            </a:r>
            <a:endParaRPr lang="en-US" sz="590" dirty="0"/>
          </a:p>
        </p:txBody>
      </p:sp>
      <p:sp>
        <p:nvSpPr>
          <p:cNvPr id="10" name="Text 7"/>
          <p:cNvSpPr/>
          <p:nvPr/>
        </p:nvSpPr>
        <p:spPr>
          <a:xfrm>
            <a:off x="11567160" y="6611112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b="1" dirty="0">
                <a:solidFill>
                  <a:srgbClr val="FFFFFF"/>
                </a:solidFill>
              </a:rPr>
              <a:t>08</a:t>
            </a:r>
            <a:endParaRPr lang="en-US" sz="700" dirty="0"/>
          </a:p>
        </p:txBody>
      </p:sp>
      <p:sp>
        <p:nvSpPr>
          <p:cNvPr id="11" name="Shape 8"/>
          <p:cNvSpPr/>
          <p:nvPr/>
        </p:nvSpPr>
        <p:spPr>
          <a:xfrm>
            <a:off x="594360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az_assets/a_clean_studio_product_photography_scene_a_variet_batch_2.jpg"/>
          <p:cNvPicPr>
            <a:picLocks noChangeAspect="1"/>
          </p:cNvPicPr>
          <p:nvPr/>
        </p:nvPicPr>
        <p:blipFill>
          <a:blip r:embed="rId4"/>
          <a:srcRect l="6159" r="6159"/>
          <a:stretch/>
        </p:blipFill>
        <p:spPr>
          <a:xfrm>
            <a:off x="713232" y="1819656"/>
            <a:ext cx="2212848" cy="18928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86384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1911096"/>
            <a:ext cx="182880" cy="1828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14984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16" name="Text 11"/>
          <p:cNvSpPr/>
          <p:nvPr/>
        </p:nvSpPr>
        <p:spPr>
          <a:xfrm>
            <a:off x="3081528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Fasteners &amp; Anchors</a:t>
            </a:r>
            <a:endParaRPr lang="en-US" sz="1220" dirty="0"/>
          </a:p>
        </p:txBody>
      </p:sp>
      <p:sp>
        <p:nvSpPr>
          <p:cNvPr id="17" name="Text 12"/>
          <p:cNvSpPr/>
          <p:nvPr/>
        </p:nvSpPr>
        <p:spPr>
          <a:xfrm>
            <a:off x="3081528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Hex bolts, nuts, washers, threaded rods, anchors and special fasteners in SS, HDG, black, brass and copper options.</a:t>
            </a:r>
            <a:endParaRPr lang="en-US" sz="780" dirty="0"/>
          </a:p>
        </p:txBody>
      </p:sp>
      <p:sp>
        <p:nvSpPr>
          <p:cNvPr id="18" name="Shape 13"/>
          <p:cNvSpPr/>
          <p:nvPr/>
        </p:nvSpPr>
        <p:spPr>
          <a:xfrm>
            <a:off x="3081528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4178808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Standard &amp; special fasteners</a:t>
            </a:r>
            <a:endParaRPr lang="en-US" sz="580" dirty="0"/>
          </a:p>
        </p:txBody>
      </p:sp>
      <p:sp>
        <p:nvSpPr>
          <p:cNvPr id="20" name="Shape 15"/>
          <p:cNvSpPr/>
          <p:nvPr/>
        </p:nvSpPr>
        <p:spPr>
          <a:xfrm>
            <a:off x="6391656" y="1691640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/mnt/data/az_assets/studio_product_photo_still_life_of_industrial_me_batch_3.jpg"/>
          <p:cNvPicPr>
            <a:picLocks noChangeAspect="1"/>
          </p:cNvPicPr>
          <p:nvPr/>
        </p:nvPicPr>
        <p:blipFill>
          <a:blip r:embed="rId5"/>
          <a:srcRect l="6159" r="6159"/>
          <a:stretch/>
        </p:blipFill>
        <p:spPr>
          <a:xfrm>
            <a:off x="6510528" y="1819656"/>
            <a:ext cx="2212848" cy="1892808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6583680" y="1892808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1911096"/>
            <a:ext cx="182880" cy="18288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812280" y="1929384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25" name="Text 18"/>
          <p:cNvSpPr/>
          <p:nvPr/>
        </p:nvSpPr>
        <p:spPr>
          <a:xfrm>
            <a:off x="8878824" y="1920240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Wire Mesh &amp; Binding Wires</a:t>
            </a:r>
            <a:endParaRPr lang="en-US" sz="1220" dirty="0"/>
          </a:p>
        </p:txBody>
      </p:sp>
      <p:sp>
        <p:nvSpPr>
          <p:cNvPr id="26" name="Text 19"/>
          <p:cNvSpPr/>
          <p:nvPr/>
        </p:nvSpPr>
        <p:spPr>
          <a:xfrm>
            <a:off x="8878824" y="2286000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Stainless steel, galvanized, aluminium and PVC wire mesh, binding wires, coils and straps for industrial use.</a:t>
            </a:r>
            <a:endParaRPr lang="en-US" sz="780" dirty="0"/>
          </a:p>
        </p:txBody>
      </p:sp>
      <p:sp>
        <p:nvSpPr>
          <p:cNvPr id="27" name="Shape 20"/>
          <p:cNvSpPr/>
          <p:nvPr/>
        </p:nvSpPr>
        <p:spPr>
          <a:xfrm>
            <a:off x="8878824" y="3593592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1"/>
          <p:cNvSpPr/>
          <p:nvPr/>
        </p:nvSpPr>
        <p:spPr>
          <a:xfrm>
            <a:off x="9976104" y="3529584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Mesh • wire • straps</a:t>
            </a:r>
            <a:endParaRPr lang="en-US" sz="580" dirty="0"/>
          </a:p>
        </p:txBody>
      </p:sp>
      <p:sp>
        <p:nvSpPr>
          <p:cNvPr id="29" name="Shape 22"/>
          <p:cNvSpPr/>
          <p:nvPr/>
        </p:nvSpPr>
        <p:spPr>
          <a:xfrm>
            <a:off x="594360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5" descr="/mnt/data/az_assets/a_clean_studio_product_photography_scene_of_variou_batch_4.jpg"/>
          <p:cNvPicPr>
            <a:picLocks noChangeAspect="1"/>
          </p:cNvPicPr>
          <p:nvPr/>
        </p:nvPicPr>
        <p:blipFill>
          <a:blip r:embed="rId6"/>
          <a:srcRect l="6159" r="6159"/>
          <a:stretch/>
        </p:blipFill>
        <p:spPr>
          <a:xfrm>
            <a:off x="713232" y="4261104"/>
            <a:ext cx="2212848" cy="1892808"/>
          </a:xfrm>
          <a:prstGeom prst="rect">
            <a:avLst/>
          </a:prstGeom>
        </p:spPr>
      </p:pic>
      <p:sp>
        <p:nvSpPr>
          <p:cNvPr id="31" name="Shape 23"/>
          <p:cNvSpPr/>
          <p:nvPr/>
        </p:nvSpPr>
        <p:spPr>
          <a:xfrm>
            <a:off x="786384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6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4352544"/>
            <a:ext cx="182880" cy="182880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1014984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34" name="Text 25"/>
          <p:cNvSpPr/>
          <p:nvPr/>
        </p:nvSpPr>
        <p:spPr>
          <a:xfrm>
            <a:off x="3081528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Bars &amp; Tubes</a:t>
            </a:r>
            <a:endParaRPr lang="en-US" sz="1220" dirty="0"/>
          </a:p>
        </p:txBody>
      </p:sp>
      <p:sp>
        <p:nvSpPr>
          <p:cNvPr id="35" name="Text 26"/>
          <p:cNvSpPr/>
          <p:nvPr/>
        </p:nvSpPr>
        <p:spPr>
          <a:xfrm>
            <a:off x="3081528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Round bars, flat bars, hex bars, square tubes, pipe tubes and machined materials, supplied by grade and size.</a:t>
            </a:r>
            <a:endParaRPr lang="en-US" sz="780" dirty="0"/>
          </a:p>
        </p:txBody>
      </p:sp>
      <p:sp>
        <p:nvSpPr>
          <p:cNvPr id="36" name="Shape 27"/>
          <p:cNvSpPr/>
          <p:nvPr/>
        </p:nvSpPr>
        <p:spPr>
          <a:xfrm>
            <a:off x="3081528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28"/>
          <p:cNvSpPr/>
          <p:nvPr/>
        </p:nvSpPr>
        <p:spPr>
          <a:xfrm>
            <a:off x="4178808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Metal materials</a:t>
            </a:r>
            <a:endParaRPr lang="en-US" sz="580" dirty="0"/>
          </a:p>
        </p:txBody>
      </p:sp>
      <p:sp>
        <p:nvSpPr>
          <p:cNvPr id="38" name="Shape 29"/>
          <p:cNvSpPr/>
          <p:nvPr/>
        </p:nvSpPr>
        <p:spPr>
          <a:xfrm>
            <a:off x="6391656" y="4133088"/>
            <a:ext cx="5413248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9525">
            <a:solidFill>
              <a:srgbClr val="D7E3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7" descr="/mnt/data/az_assets/wide_interior_industrial_warehouse_scene_long_ais_batch_5.jpg"/>
          <p:cNvPicPr>
            <a:picLocks noChangeAspect="1"/>
          </p:cNvPicPr>
          <p:nvPr/>
        </p:nvPicPr>
        <p:blipFill>
          <a:blip r:embed="rId7"/>
          <a:srcRect l="6159" r="6159"/>
          <a:stretch/>
        </p:blipFill>
        <p:spPr>
          <a:xfrm>
            <a:off x="6510528" y="4261104"/>
            <a:ext cx="2212848" cy="1892808"/>
          </a:xfrm>
          <a:prstGeom prst="rect">
            <a:avLst/>
          </a:prstGeom>
        </p:spPr>
      </p:pic>
      <p:sp>
        <p:nvSpPr>
          <p:cNvPr id="40" name="Shape 30"/>
          <p:cNvSpPr/>
          <p:nvPr/>
        </p:nvSpPr>
        <p:spPr>
          <a:xfrm>
            <a:off x="6583680" y="4334256"/>
            <a:ext cx="475488" cy="219456"/>
          </a:xfrm>
          <a:prstGeom prst="roundRect">
            <a:avLst>
              <a:gd name="adj" fmla="val 16667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8" descr="/mnt/data/az_assets/logo_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112" y="4352544"/>
            <a:ext cx="182880" cy="182880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6812280" y="4370832"/>
            <a:ext cx="20116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" b="1" dirty="0">
                <a:solidFill>
                  <a:srgbClr val="082A4E"/>
                </a:solidFill>
              </a:rPr>
              <a:t>ZE</a:t>
            </a:r>
            <a:endParaRPr lang="en-US" sz="520" dirty="0"/>
          </a:p>
        </p:txBody>
      </p:sp>
      <p:sp>
        <p:nvSpPr>
          <p:cNvPr id="43" name="Text 32"/>
          <p:cNvSpPr/>
          <p:nvPr/>
        </p:nvSpPr>
        <p:spPr>
          <a:xfrm>
            <a:off x="8878824" y="4361688"/>
            <a:ext cx="27614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82A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Warehouse Stock &amp; Bulk Supply</a:t>
            </a:r>
            <a:endParaRPr lang="en-US" sz="1220" dirty="0"/>
          </a:p>
        </p:txBody>
      </p:sp>
      <p:sp>
        <p:nvSpPr>
          <p:cNvPr id="44" name="Text 33"/>
          <p:cNvSpPr/>
          <p:nvPr/>
        </p:nvSpPr>
        <p:spPr>
          <a:xfrm>
            <a:off x="8878824" y="4727448"/>
            <a:ext cx="271576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203040"/>
                </a:solidFill>
              </a:rPr>
              <a:t>Centralized procurement, stock coordination, bulk supply and delivery planning for recurring project needs.</a:t>
            </a:r>
            <a:endParaRPr lang="en-US" sz="780" dirty="0"/>
          </a:p>
        </p:txBody>
      </p:sp>
      <p:sp>
        <p:nvSpPr>
          <p:cNvPr id="45" name="Shape 34"/>
          <p:cNvSpPr/>
          <p:nvPr/>
        </p:nvSpPr>
        <p:spPr>
          <a:xfrm>
            <a:off x="8878824" y="6035040"/>
            <a:ext cx="1005840" cy="27432"/>
          </a:xfrm>
          <a:prstGeom prst="rect">
            <a:avLst/>
          </a:prstGeom>
          <a:solidFill>
            <a:srgbClr val="12A7C5"/>
          </a:solidFill>
          <a:ln w="12700">
            <a:solidFill>
              <a:srgbClr val="12A7C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5"/>
          <p:cNvSpPr/>
          <p:nvPr/>
        </p:nvSpPr>
        <p:spPr>
          <a:xfrm>
            <a:off x="9976104" y="5971032"/>
            <a:ext cx="16642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dirty="0">
                <a:solidFill>
                  <a:srgbClr val="5B6670"/>
                </a:solidFill>
              </a:rPr>
              <a:t>Bulk supply support</a:t>
            </a:r>
            <a:endParaRPr lang="en-US" sz="5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3156</Words>
  <Application>Microsoft Macintosh PowerPoint</Application>
  <PresentationFormat>Widescreen</PresentationFormat>
  <Paragraphs>383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Al-Zaki Energetic Trading Co.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Al-Zaki Energetic Trading Co. — Ready to Print Company Profile &amp; Catalogue</dc:title>
  <dc:subject>Company Profile and Product Catalogue</dc:subject>
  <dc:creator>Faseeh </dc:creator>
  <cp:keywords/>
  <dc:description/>
  <cp:lastModifiedBy>Faseeh Mehboob</cp:lastModifiedBy>
  <cp:revision>8</cp:revision>
  <cp:lastPrinted>2026-06-29T07:49:25Z</cp:lastPrinted>
  <dcterms:created xsi:type="dcterms:W3CDTF">2026-06-29T07:13:58Z</dcterms:created>
  <dcterms:modified xsi:type="dcterms:W3CDTF">2026-07-12T06:53:27Z</dcterms:modified>
  <cp:category/>
</cp:coreProperties>
</file>